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77" r:id="rId3"/>
    <p:sldId id="278" r:id="rId4"/>
    <p:sldId id="279" r:id="rId5"/>
    <p:sldId id="258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59" r:id="rId15"/>
    <p:sldId id="260" r:id="rId16"/>
    <p:sldId id="261" r:id="rId17"/>
    <p:sldId id="280" r:id="rId18"/>
    <p:sldId id="281" r:id="rId19"/>
    <p:sldId id="264" r:id="rId20"/>
    <p:sldId id="26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4679"/>
  </p:normalViewPr>
  <p:slideViewPr>
    <p:cSldViewPr snapToGrid="0" snapToObjects="1">
      <p:cViewPr varScale="1">
        <p:scale>
          <a:sx n="110" d="100"/>
          <a:sy n="110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22C16-076D-4121-A0A5-89A663CBA12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F0757A-B028-498F-B9B3-AC29F19F9AD8}">
      <dgm:prSet/>
      <dgm:spPr/>
      <dgm:t>
        <a:bodyPr/>
        <a:lstStyle/>
        <a:p>
          <a:r>
            <a:rPr lang="en-US"/>
            <a:t>First conceptual work on secured chain of blocks in 1991 </a:t>
          </a:r>
          <a:r>
            <a:rPr lang="en-US" i="1"/>
            <a:t>by Stuart Haber and W. Scott Stornetta</a:t>
          </a:r>
          <a:endParaRPr lang="en-US"/>
        </a:p>
      </dgm:t>
    </dgm:pt>
    <dgm:pt modelId="{B653B455-9440-43F9-9877-1E2B9CED3B85}" type="parTrans" cxnId="{D6F324BD-C05D-42FD-829A-15EB9C828A85}">
      <dgm:prSet/>
      <dgm:spPr/>
      <dgm:t>
        <a:bodyPr/>
        <a:lstStyle/>
        <a:p>
          <a:endParaRPr lang="en-US"/>
        </a:p>
      </dgm:t>
    </dgm:pt>
    <dgm:pt modelId="{3B6710C2-299D-4254-833C-04FA3B1791CB}" type="sibTrans" cxnId="{D6F324BD-C05D-42FD-829A-15EB9C828A85}">
      <dgm:prSet/>
      <dgm:spPr/>
      <dgm:t>
        <a:bodyPr/>
        <a:lstStyle/>
        <a:p>
          <a:endParaRPr lang="en-US"/>
        </a:p>
      </dgm:t>
    </dgm:pt>
    <dgm:pt modelId="{81AA7B8A-6542-4AB5-A393-D1616C004F74}">
      <dgm:prSet/>
      <dgm:spPr/>
      <dgm:t>
        <a:bodyPr/>
        <a:lstStyle/>
        <a:p>
          <a:r>
            <a:rPr lang="en-US"/>
            <a:t>Decentralized</a:t>
          </a:r>
        </a:p>
      </dgm:t>
    </dgm:pt>
    <dgm:pt modelId="{040E4949-5729-4BA8-A860-D32936FE2677}" type="parTrans" cxnId="{1E9BD9A7-A24E-4E4F-A332-CBD36DBC6C5F}">
      <dgm:prSet/>
      <dgm:spPr/>
      <dgm:t>
        <a:bodyPr/>
        <a:lstStyle/>
        <a:p>
          <a:endParaRPr lang="en-US"/>
        </a:p>
      </dgm:t>
    </dgm:pt>
    <dgm:pt modelId="{0A8926FA-04BC-4842-8C27-4BBF58A6B872}" type="sibTrans" cxnId="{1E9BD9A7-A24E-4E4F-A332-CBD36DBC6C5F}">
      <dgm:prSet/>
      <dgm:spPr/>
      <dgm:t>
        <a:bodyPr/>
        <a:lstStyle/>
        <a:p>
          <a:endParaRPr lang="en-US"/>
        </a:p>
      </dgm:t>
    </dgm:pt>
    <dgm:pt modelId="{3A94CAC2-E1C3-49DD-A22B-0EE591E4BCDF}">
      <dgm:prSet/>
      <dgm:spPr/>
      <dgm:t>
        <a:bodyPr/>
        <a:lstStyle/>
        <a:p>
          <a:r>
            <a:rPr lang="en-US"/>
            <a:t>Distributed</a:t>
          </a:r>
        </a:p>
      </dgm:t>
    </dgm:pt>
    <dgm:pt modelId="{E06A8D4D-AFD4-487F-8812-E30DE9896F49}" type="parTrans" cxnId="{1EF9D132-0990-4464-A8AB-1E6B9B7D3E0E}">
      <dgm:prSet/>
      <dgm:spPr/>
      <dgm:t>
        <a:bodyPr/>
        <a:lstStyle/>
        <a:p>
          <a:endParaRPr lang="en-US"/>
        </a:p>
      </dgm:t>
    </dgm:pt>
    <dgm:pt modelId="{4672D6D8-BA62-48C1-B192-8B5B94CA1FB4}" type="sibTrans" cxnId="{1EF9D132-0990-4464-A8AB-1E6B9B7D3E0E}">
      <dgm:prSet/>
      <dgm:spPr/>
      <dgm:t>
        <a:bodyPr/>
        <a:lstStyle/>
        <a:p>
          <a:endParaRPr lang="en-US"/>
        </a:p>
      </dgm:t>
    </dgm:pt>
    <dgm:pt modelId="{9BCFFD3E-E88C-4301-8D3E-DC4633D3B8D5}">
      <dgm:prSet/>
      <dgm:spPr/>
      <dgm:t>
        <a:bodyPr/>
        <a:lstStyle/>
        <a:p>
          <a:r>
            <a:rPr lang="en-US"/>
            <a:t>Public Ledger </a:t>
          </a:r>
        </a:p>
      </dgm:t>
    </dgm:pt>
    <dgm:pt modelId="{AEF8358B-3D68-4E00-8E78-98307164B621}" type="parTrans" cxnId="{AFD3EA88-BB16-426F-B194-6315EFED8755}">
      <dgm:prSet/>
      <dgm:spPr/>
      <dgm:t>
        <a:bodyPr/>
        <a:lstStyle/>
        <a:p>
          <a:endParaRPr lang="en-US"/>
        </a:p>
      </dgm:t>
    </dgm:pt>
    <dgm:pt modelId="{FA29E183-1850-4994-871E-20B9E4D942C9}" type="sibTrans" cxnId="{AFD3EA88-BB16-426F-B194-6315EFED8755}">
      <dgm:prSet/>
      <dgm:spPr/>
      <dgm:t>
        <a:bodyPr/>
        <a:lstStyle/>
        <a:p>
          <a:endParaRPr lang="en-US"/>
        </a:p>
      </dgm:t>
    </dgm:pt>
    <dgm:pt modelId="{D9828884-D3BB-40B1-8C0F-A46BE84CCF33}" type="pres">
      <dgm:prSet presAssocID="{42922C16-076D-4121-A0A5-89A663CBA1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EC5E50-32F3-4754-8817-6E625B9CBB20}" type="pres">
      <dgm:prSet presAssocID="{6EF0757A-B028-498F-B9B3-AC29F19F9AD8}" presName="hierRoot1" presStyleCnt="0">
        <dgm:presLayoutVars>
          <dgm:hierBranch val="init"/>
        </dgm:presLayoutVars>
      </dgm:prSet>
      <dgm:spPr/>
    </dgm:pt>
    <dgm:pt modelId="{3EA8F573-326B-4B8D-8D91-AEF4A5025563}" type="pres">
      <dgm:prSet presAssocID="{6EF0757A-B028-498F-B9B3-AC29F19F9AD8}" presName="rootComposite1" presStyleCnt="0"/>
      <dgm:spPr/>
    </dgm:pt>
    <dgm:pt modelId="{7C42039A-AD00-4355-9B08-E03672C94192}" type="pres">
      <dgm:prSet presAssocID="{6EF0757A-B028-498F-B9B3-AC29F19F9AD8}" presName="rootText1" presStyleLbl="node0" presStyleIdx="0" presStyleCnt="4">
        <dgm:presLayoutVars>
          <dgm:chPref val="3"/>
        </dgm:presLayoutVars>
      </dgm:prSet>
      <dgm:spPr/>
    </dgm:pt>
    <dgm:pt modelId="{3E778D9A-EB2E-4098-B1AE-A7E8A74D5C29}" type="pres">
      <dgm:prSet presAssocID="{6EF0757A-B028-498F-B9B3-AC29F19F9AD8}" presName="rootConnector1" presStyleLbl="node1" presStyleIdx="0" presStyleCnt="0"/>
      <dgm:spPr/>
    </dgm:pt>
    <dgm:pt modelId="{BB576DDA-4506-4050-B78D-6342E0FB7C57}" type="pres">
      <dgm:prSet presAssocID="{6EF0757A-B028-498F-B9B3-AC29F19F9AD8}" presName="hierChild2" presStyleCnt="0"/>
      <dgm:spPr/>
    </dgm:pt>
    <dgm:pt modelId="{795A7671-0C5D-46DA-B49B-753BCBB0EB5A}" type="pres">
      <dgm:prSet presAssocID="{6EF0757A-B028-498F-B9B3-AC29F19F9AD8}" presName="hierChild3" presStyleCnt="0"/>
      <dgm:spPr/>
    </dgm:pt>
    <dgm:pt modelId="{39338121-0E9C-4F3F-8CB2-72D7D466046B}" type="pres">
      <dgm:prSet presAssocID="{81AA7B8A-6542-4AB5-A393-D1616C004F74}" presName="hierRoot1" presStyleCnt="0">
        <dgm:presLayoutVars>
          <dgm:hierBranch val="init"/>
        </dgm:presLayoutVars>
      </dgm:prSet>
      <dgm:spPr/>
    </dgm:pt>
    <dgm:pt modelId="{8E59B516-14FF-4E69-B749-8971D407EB75}" type="pres">
      <dgm:prSet presAssocID="{81AA7B8A-6542-4AB5-A393-D1616C004F74}" presName="rootComposite1" presStyleCnt="0"/>
      <dgm:spPr/>
    </dgm:pt>
    <dgm:pt modelId="{B22C606D-138B-4848-8CB6-29A9D8FD5C04}" type="pres">
      <dgm:prSet presAssocID="{81AA7B8A-6542-4AB5-A393-D1616C004F74}" presName="rootText1" presStyleLbl="node0" presStyleIdx="1" presStyleCnt="4">
        <dgm:presLayoutVars>
          <dgm:chPref val="3"/>
        </dgm:presLayoutVars>
      </dgm:prSet>
      <dgm:spPr/>
    </dgm:pt>
    <dgm:pt modelId="{8B3B32D7-014F-4644-BE28-A99546436CCA}" type="pres">
      <dgm:prSet presAssocID="{81AA7B8A-6542-4AB5-A393-D1616C004F74}" presName="rootConnector1" presStyleLbl="node1" presStyleIdx="0" presStyleCnt="0"/>
      <dgm:spPr/>
    </dgm:pt>
    <dgm:pt modelId="{6C0E7DEB-629D-4291-81E7-449F93EB5184}" type="pres">
      <dgm:prSet presAssocID="{81AA7B8A-6542-4AB5-A393-D1616C004F74}" presName="hierChild2" presStyleCnt="0"/>
      <dgm:spPr/>
    </dgm:pt>
    <dgm:pt modelId="{EF07E917-0F41-4227-B129-7314D2E0BC74}" type="pres">
      <dgm:prSet presAssocID="{81AA7B8A-6542-4AB5-A393-D1616C004F74}" presName="hierChild3" presStyleCnt="0"/>
      <dgm:spPr/>
    </dgm:pt>
    <dgm:pt modelId="{8E647B9B-5C6B-4888-B390-2CD800D8B9AF}" type="pres">
      <dgm:prSet presAssocID="{3A94CAC2-E1C3-49DD-A22B-0EE591E4BCDF}" presName="hierRoot1" presStyleCnt="0">
        <dgm:presLayoutVars>
          <dgm:hierBranch val="init"/>
        </dgm:presLayoutVars>
      </dgm:prSet>
      <dgm:spPr/>
    </dgm:pt>
    <dgm:pt modelId="{CDF99B92-1914-4D80-9758-F4ECF05F87F5}" type="pres">
      <dgm:prSet presAssocID="{3A94CAC2-E1C3-49DD-A22B-0EE591E4BCDF}" presName="rootComposite1" presStyleCnt="0"/>
      <dgm:spPr/>
    </dgm:pt>
    <dgm:pt modelId="{8994B6F0-FCE9-4E69-AF69-28714E9D80EB}" type="pres">
      <dgm:prSet presAssocID="{3A94CAC2-E1C3-49DD-A22B-0EE591E4BCDF}" presName="rootText1" presStyleLbl="node0" presStyleIdx="2" presStyleCnt="4">
        <dgm:presLayoutVars>
          <dgm:chPref val="3"/>
        </dgm:presLayoutVars>
      </dgm:prSet>
      <dgm:spPr/>
    </dgm:pt>
    <dgm:pt modelId="{63745C42-BEB3-43C1-93EB-79BBBBED3C63}" type="pres">
      <dgm:prSet presAssocID="{3A94CAC2-E1C3-49DD-A22B-0EE591E4BCDF}" presName="rootConnector1" presStyleLbl="node1" presStyleIdx="0" presStyleCnt="0"/>
      <dgm:spPr/>
    </dgm:pt>
    <dgm:pt modelId="{EA3A5DBA-5440-44CE-9AA1-2476C021BAAB}" type="pres">
      <dgm:prSet presAssocID="{3A94CAC2-E1C3-49DD-A22B-0EE591E4BCDF}" presName="hierChild2" presStyleCnt="0"/>
      <dgm:spPr/>
    </dgm:pt>
    <dgm:pt modelId="{8A4EA8A8-5265-4738-BFE9-1CFC3D0A5DE2}" type="pres">
      <dgm:prSet presAssocID="{3A94CAC2-E1C3-49DD-A22B-0EE591E4BCDF}" presName="hierChild3" presStyleCnt="0"/>
      <dgm:spPr/>
    </dgm:pt>
    <dgm:pt modelId="{90A6DECC-BF93-4185-B03E-4BAA533E4CCC}" type="pres">
      <dgm:prSet presAssocID="{9BCFFD3E-E88C-4301-8D3E-DC4633D3B8D5}" presName="hierRoot1" presStyleCnt="0">
        <dgm:presLayoutVars>
          <dgm:hierBranch val="init"/>
        </dgm:presLayoutVars>
      </dgm:prSet>
      <dgm:spPr/>
    </dgm:pt>
    <dgm:pt modelId="{D346BC3A-10FC-45EA-94F1-8594799F27AA}" type="pres">
      <dgm:prSet presAssocID="{9BCFFD3E-E88C-4301-8D3E-DC4633D3B8D5}" presName="rootComposite1" presStyleCnt="0"/>
      <dgm:spPr/>
    </dgm:pt>
    <dgm:pt modelId="{D5DCA721-02BB-4A90-95A5-35E0499A20FC}" type="pres">
      <dgm:prSet presAssocID="{9BCFFD3E-E88C-4301-8D3E-DC4633D3B8D5}" presName="rootText1" presStyleLbl="node0" presStyleIdx="3" presStyleCnt="4">
        <dgm:presLayoutVars>
          <dgm:chPref val="3"/>
        </dgm:presLayoutVars>
      </dgm:prSet>
      <dgm:spPr/>
    </dgm:pt>
    <dgm:pt modelId="{CC768FF3-5726-4AA2-9239-1E7D0EAF0B5D}" type="pres">
      <dgm:prSet presAssocID="{9BCFFD3E-E88C-4301-8D3E-DC4633D3B8D5}" presName="rootConnector1" presStyleLbl="node1" presStyleIdx="0" presStyleCnt="0"/>
      <dgm:spPr/>
    </dgm:pt>
    <dgm:pt modelId="{C3EECE26-E526-4CD1-B380-B9349B90B0B0}" type="pres">
      <dgm:prSet presAssocID="{9BCFFD3E-E88C-4301-8D3E-DC4633D3B8D5}" presName="hierChild2" presStyleCnt="0"/>
      <dgm:spPr/>
    </dgm:pt>
    <dgm:pt modelId="{A67B0FA0-4762-4363-BACF-2BADCF6E4E96}" type="pres">
      <dgm:prSet presAssocID="{9BCFFD3E-E88C-4301-8D3E-DC4633D3B8D5}" presName="hierChild3" presStyleCnt="0"/>
      <dgm:spPr/>
    </dgm:pt>
  </dgm:ptLst>
  <dgm:cxnLst>
    <dgm:cxn modelId="{1EF9D132-0990-4464-A8AB-1E6B9B7D3E0E}" srcId="{42922C16-076D-4121-A0A5-89A663CBA122}" destId="{3A94CAC2-E1C3-49DD-A22B-0EE591E4BCDF}" srcOrd="2" destOrd="0" parTransId="{E06A8D4D-AFD4-487F-8812-E30DE9896F49}" sibTransId="{4672D6D8-BA62-48C1-B192-8B5B94CA1FB4}"/>
    <dgm:cxn modelId="{98476A37-B82C-4E37-B35F-B04B77823FAD}" type="presOf" srcId="{9BCFFD3E-E88C-4301-8D3E-DC4633D3B8D5}" destId="{CC768FF3-5726-4AA2-9239-1E7D0EAF0B5D}" srcOrd="1" destOrd="0" presId="urn:microsoft.com/office/officeart/2009/3/layout/HorizontalOrganizationChart"/>
    <dgm:cxn modelId="{CF109A5E-2E9E-4A2D-BCE8-6309D6F7FEFC}" type="presOf" srcId="{6EF0757A-B028-498F-B9B3-AC29F19F9AD8}" destId="{7C42039A-AD00-4355-9B08-E03672C94192}" srcOrd="0" destOrd="0" presId="urn:microsoft.com/office/officeart/2009/3/layout/HorizontalOrganizationChart"/>
    <dgm:cxn modelId="{04CBEB47-C7B8-4265-83ED-A428037B06C3}" type="presOf" srcId="{3A94CAC2-E1C3-49DD-A22B-0EE591E4BCDF}" destId="{63745C42-BEB3-43C1-93EB-79BBBBED3C63}" srcOrd="1" destOrd="0" presId="urn:microsoft.com/office/officeart/2009/3/layout/HorizontalOrganizationChart"/>
    <dgm:cxn modelId="{CDD42C71-56A5-45FF-98F3-6DE1056497B2}" type="presOf" srcId="{81AA7B8A-6542-4AB5-A393-D1616C004F74}" destId="{B22C606D-138B-4848-8CB6-29A9D8FD5C04}" srcOrd="0" destOrd="0" presId="urn:microsoft.com/office/officeart/2009/3/layout/HorizontalOrganizationChart"/>
    <dgm:cxn modelId="{7FCEB87A-C6F1-4031-929D-A61E27A4F502}" type="presOf" srcId="{6EF0757A-B028-498F-B9B3-AC29F19F9AD8}" destId="{3E778D9A-EB2E-4098-B1AE-A7E8A74D5C29}" srcOrd="1" destOrd="0" presId="urn:microsoft.com/office/officeart/2009/3/layout/HorizontalOrganizationChart"/>
    <dgm:cxn modelId="{AFD3EA88-BB16-426F-B194-6315EFED8755}" srcId="{42922C16-076D-4121-A0A5-89A663CBA122}" destId="{9BCFFD3E-E88C-4301-8D3E-DC4633D3B8D5}" srcOrd="3" destOrd="0" parTransId="{AEF8358B-3D68-4E00-8E78-98307164B621}" sibTransId="{FA29E183-1850-4994-871E-20B9E4D942C9}"/>
    <dgm:cxn modelId="{EC318B9C-C907-4FBA-B4BA-FD0DA4279D94}" type="presOf" srcId="{81AA7B8A-6542-4AB5-A393-D1616C004F74}" destId="{8B3B32D7-014F-4644-BE28-A99546436CCA}" srcOrd="1" destOrd="0" presId="urn:microsoft.com/office/officeart/2009/3/layout/HorizontalOrganizationChart"/>
    <dgm:cxn modelId="{9B6A839E-5485-4025-BF26-9C74566BE097}" type="presOf" srcId="{3A94CAC2-E1C3-49DD-A22B-0EE591E4BCDF}" destId="{8994B6F0-FCE9-4E69-AF69-28714E9D80EB}" srcOrd="0" destOrd="0" presId="urn:microsoft.com/office/officeart/2009/3/layout/HorizontalOrganizationChart"/>
    <dgm:cxn modelId="{1E9BD9A7-A24E-4E4F-A332-CBD36DBC6C5F}" srcId="{42922C16-076D-4121-A0A5-89A663CBA122}" destId="{81AA7B8A-6542-4AB5-A393-D1616C004F74}" srcOrd="1" destOrd="0" parTransId="{040E4949-5729-4BA8-A860-D32936FE2677}" sibTransId="{0A8926FA-04BC-4842-8C27-4BBF58A6B872}"/>
    <dgm:cxn modelId="{C77B10B0-3A84-4A70-BF28-3A2982844EC3}" type="presOf" srcId="{9BCFFD3E-E88C-4301-8D3E-DC4633D3B8D5}" destId="{D5DCA721-02BB-4A90-95A5-35E0499A20FC}" srcOrd="0" destOrd="0" presId="urn:microsoft.com/office/officeart/2009/3/layout/HorizontalOrganizationChart"/>
    <dgm:cxn modelId="{D6F324BD-C05D-42FD-829A-15EB9C828A85}" srcId="{42922C16-076D-4121-A0A5-89A663CBA122}" destId="{6EF0757A-B028-498F-B9B3-AC29F19F9AD8}" srcOrd="0" destOrd="0" parTransId="{B653B455-9440-43F9-9877-1E2B9CED3B85}" sibTransId="{3B6710C2-299D-4254-833C-04FA3B1791CB}"/>
    <dgm:cxn modelId="{492506D5-CA69-422B-936B-92987E5AE11D}" type="presOf" srcId="{42922C16-076D-4121-A0A5-89A663CBA122}" destId="{D9828884-D3BB-40B1-8C0F-A46BE84CCF33}" srcOrd="0" destOrd="0" presId="urn:microsoft.com/office/officeart/2009/3/layout/HorizontalOrganizationChart"/>
    <dgm:cxn modelId="{8F2A681A-70B7-470B-96C9-E55C4AF16CE4}" type="presParOf" srcId="{D9828884-D3BB-40B1-8C0F-A46BE84CCF33}" destId="{4FEC5E50-32F3-4754-8817-6E625B9CBB20}" srcOrd="0" destOrd="0" presId="urn:microsoft.com/office/officeart/2009/3/layout/HorizontalOrganizationChart"/>
    <dgm:cxn modelId="{50CBD5BC-F290-46D0-9356-15520A25FDDB}" type="presParOf" srcId="{4FEC5E50-32F3-4754-8817-6E625B9CBB20}" destId="{3EA8F573-326B-4B8D-8D91-AEF4A5025563}" srcOrd="0" destOrd="0" presId="urn:microsoft.com/office/officeart/2009/3/layout/HorizontalOrganizationChart"/>
    <dgm:cxn modelId="{985298DA-8967-441C-BBCB-2F829C6F4025}" type="presParOf" srcId="{3EA8F573-326B-4B8D-8D91-AEF4A5025563}" destId="{7C42039A-AD00-4355-9B08-E03672C94192}" srcOrd="0" destOrd="0" presId="urn:microsoft.com/office/officeart/2009/3/layout/HorizontalOrganizationChart"/>
    <dgm:cxn modelId="{66ED7F3A-7AFE-4A6B-A306-7E094D855B01}" type="presParOf" srcId="{3EA8F573-326B-4B8D-8D91-AEF4A5025563}" destId="{3E778D9A-EB2E-4098-B1AE-A7E8A74D5C29}" srcOrd="1" destOrd="0" presId="urn:microsoft.com/office/officeart/2009/3/layout/HorizontalOrganizationChart"/>
    <dgm:cxn modelId="{7551883D-FEA6-4EF5-82BD-DE27BB109018}" type="presParOf" srcId="{4FEC5E50-32F3-4754-8817-6E625B9CBB20}" destId="{BB576DDA-4506-4050-B78D-6342E0FB7C57}" srcOrd="1" destOrd="0" presId="urn:microsoft.com/office/officeart/2009/3/layout/HorizontalOrganizationChart"/>
    <dgm:cxn modelId="{93EB1629-BFC3-4229-9AA0-32EB51A3B548}" type="presParOf" srcId="{4FEC5E50-32F3-4754-8817-6E625B9CBB20}" destId="{795A7671-0C5D-46DA-B49B-753BCBB0EB5A}" srcOrd="2" destOrd="0" presId="urn:microsoft.com/office/officeart/2009/3/layout/HorizontalOrganizationChart"/>
    <dgm:cxn modelId="{DB126B3F-01C1-4801-ACB0-90734A3B3676}" type="presParOf" srcId="{D9828884-D3BB-40B1-8C0F-A46BE84CCF33}" destId="{39338121-0E9C-4F3F-8CB2-72D7D466046B}" srcOrd="1" destOrd="0" presId="urn:microsoft.com/office/officeart/2009/3/layout/HorizontalOrganizationChart"/>
    <dgm:cxn modelId="{CEC13103-661D-4DD0-80B2-C72A8285AFFB}" type="presParOf" srcId="{39338121-0E9C-4F3F-8CB2-72D7D466046B}" destId="{8E59B516-14FF-4E69-B749-8971D407EB75}" srcOrd="0" destOrd="0" presId="urn:microsoft.com/office/officeart/2009/3/layout/HorizontalOrganizationChart"/>
    <dgm:cxn modelId="{66D7B28E-0E4D-418E-93F7-0686F32D5420}" type="presParOf" srcId="{8E59B516-14FF-4E69-B749-8971D407EB75}" destId="{B22C606D-138B-4848-8CB6-29A9D8FD5C04}" srcOrd="0" destOrd="0" presId="urn:microsoft.com/office/officeart/2009/3/layout/HorizontalOrganizationChart"/>
    <dgm:cxn modelId="{33542F6A-F3C0-4440-8DF4-3C63BBF2D4F1}" type="presParOf" srcId="{8E59B516-14FF-4E69-B749-8971D407EB75}" destId="{8B3B32D7-014F-4644-BE28-A99546436CCA}" srcOrd="1" destOrd="0" presId="urn:microsoft.com/office/officeart/2009/3/layout/HorizontalOrganizationChart"/>
    <dgm:cxn modelId="{085D902D-3E02-4AB8-A4A1-F17EFE2A56DD}" type="presParOf" srcId="{39338121-0E9C-4F3F-8CB2-72D7D466046B}" destId="{6C0E7DEB-629D-4291-81E7-449F93EB5184}" srcOrd="1" destOrd="0" presId="urn:microsoft.com/office/officeart/2009/3/layout/HorizontalOrganizationChart"/>
    <dgm:cxn modelId="{D51EFB9F-94C8-4D56-B357-7C52EE8ABD8A}" type="presParOf" srcId="{39338121-0E9C-4F3F-8CB2-72D7D466046B}" destId="{EF07E917-0F41-4227-B129-7314D2E0BC74}" srcOrd="2" destOrd="0" presId="urn:microsoft.com/office/officeart/2009/3/layout/HorizontalOrganizationChart"/>
    <dgm:cxn modelId="{B52085A8-B54A-4022-86CD-9C81050EFC2B}" type="presParOf" srcId="{D9828884-D3BB-40B1-8C0F-A46BE84CCF33}" destId="{8E647B9B-5C6B-4888-B390-2CD800D8B9AF}" srcOrd="2" destOrd="0" presId="urn:microsoft.com/office/officeart/2009/3/layout/HorizontalOrganizationChart"/>
    <dgm:cxn modelId="{C3D5DB9B-7614-4FF6-B9DE-818C60BEB93B}" type="presParOf" srcId="{8E647B9B-5C6B-4888-B390-2CD800D8B9AF}" destId="{CDF99B92-1914-4D80-9758-F4ECF05F87F5}" srcOrd="0" destOrd="0" presId="urn:microsoft.com/office/officeart/2009/3/layout/HorizontalOrganizationChart"/>
    <dgm:cxn modelId="{7485143C-FB42-4A7B-BF8F-A5CF7FE5587B}" type="presParOf" srcId="{CDF99B92-1914-4D80-9758-F4ECF05F87F5}" destId="{8994B6F0-FCE9-4E69-AF69-28714E9D80EB}" srcOrd="0" destOrd="0" presId="urn:microsoft.com/office/officeart/2009/3/layout/HorizontalOrganizationChart"/>
    <dgm:cxn modelId="{077E758F-1924-4DA1-84DA-F7D193DCACA0}" type="presParOf" srcId="{CDF99B92-1914-4D80-9758-F4ECF05F87F5}" destId="{63745C42-BEB3-43C1-93EB-79BBBBED3C63}" srcOrd="1" destOrd="0" presId="urn:microsoft.com/office/officeart/2009/3/layout/HorizontalOrganizationChart"/>
    <dgm:cxn modelId="{C24955C7-5103-4913-A9F5-1AE18EBD7470}" type="presParOf" srcId="{8E647B9B-5C6B-4888-B390-2CD800D8B9AF}" destId="{EA3A5DBA-5440-44CE-9AA1-2476C021BAAB}" srcOrd="1" destOrd="0" presId="urn:microsoft.com/office/officeart/2009/3/layout/HorizontalOrganizationChart"/>
    <dgm:cxn modelId="{1E50A1E5-EE27-4D69-A3D4-333A508069FF}" type="presParOf" srcId="{8E647B9B-5C6B-4888-B390-2CD800D8B9AF}" destId="{8A4EA8A8-5265-4738-BFE9-1CFC3D0A5DE2}" srcOrd="2" destOrd="0" presId="urn:microsoft.com/office/officeart/2009/3/layout/HorizontalOrganizationChart"/>
    <dgm:cxn modelId="{0BFF0558-7AE0-4798-921B-20E657C09621}" type="presParOf" srcId="{D9828884-D3BB-40B1-8C0F-A46BE84CCF33}" destId="{90A6DECC-BF93-4185-B03E-4BAA533E4CCC}" srcOrd="3" destOrd="0" presId="urn:microsoft.com/office/officeart/2009/3/layout/HorizontalOrganizationChart"/>
    <dgm:cxn modelId="{1AD78DE6-D909-4AB3-B05F-A5557FCF0765}" type="presParOf" srcId="{90A6DECC-BF93-4185-B03E-4BAA533E4CCC}" destId="{D346BC3A-10FC-45EA-94F1-8594799F27AA}" srcOrd="0" destOrd="0" presId="urn:microsoft.com/office/officeart/2009/3/layout/HorizontalOrganizationChart"/>
    <dgm:cxn modelId="{15F56EDE-5C62-4C97-8AC5-D9D90F0A18E2}" type="presParOf" srcId="{D346BC3A-10FC-45EA-94F1-8594799F27AA}" destId="{D5DCA721-02BB-4A90-95A5-35E0499A20FC}" srcOrd="0" destOrd="0" presId="urn:microsoft.com/office/officeart/2009/3/layout/HorizontalOrganizationChart"/>
    <dgm:cxn modelId="{CBA391FC-F92A-4C9C-9E82-33F5A1B19BF1}" type="presParOf" srcId="{D346BC3A-10FC-45EA-94F1-8594799F27AA}" destId="{CC768FF3-5726-4AA2-9239-1E7D0EAF0B5D}" srcOrd="1" destOrd="0" presId="urn:microsoft.com/office/officeart/2009/3/layout/HorizontalOrganizationChart"/>
    <dgm:cxn modelId="{16BE39C2-777B-4F2B-8217-C7F16F029A8E}" type="presParOf" srcId="{90A6DECC-BF93-4185-B03E-4BAA533E4CCC}" destId="{C3EECE26-E526-4CD1-B380-B9349B90B0B0}" srcOrd="1" destOrd="0" presId="urn:microsoft.com/office/officeart/2009/3/layout/HorizontalOrganizationChart"/>
    <dgm:cxn modelId="{908229C8-94E1-43D6-A43C-D9E3151AD1F1}" type="presParOf" srcId="{90A6DECC-BF93-4185-B03E-4BAA533E4CCC}" destId="{A67B0FA0-4762-4363-BACF-2BADCF6E4E9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F8FC36-718A-4018-BF71-BD6595C8A16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123D68-C8A8-4E76-8B89-F45346A9B75F}">
      <dgm:prSet/>
      <dgm:spPr/>
      <dgm:t>
        <a:bodyPr/>
        <a:lstStyle/>
        <a:p>
          <a:r>
            <a:rPr lang="en-US"/>
            <a:t>Volatility makes forecasting difficult</a:t>
          </a:r>
        </a:p>
      </dgm:t>
    </dgm:pt>
    <dgm:pt modelId="{677B293B-362F-4714-85C1-323730D34007}" type="parTrans" cxnId="{D2EEE2C5-21AE-44BA-9B3D-2DC357E68E11}">
      <dgm:prSet/>
      <dgm:spPr/>
      <dgm:t>
        <a:bodyPr/>
        <a:lstStyle/>
        <a:p>
          <a:endParaRPr lang="en-US"/>
        </a:p>
      </dgm:t>
    </dgm:pt>
    <dgm:pt modelId="{8BF82FDE-2373-4BA6-BC4C-CF9C7AEFEFF7}" type="sibTrans" cxnId="{D2EEE2C5-21AE-44BA-9B3D-2DC357E68E11}">
      <dgm:prSet/>
      <dgm:spPr/>
      <dgm:t>
        <a:bodyPr/>
        <a:lstStyle/>
        <a:p>
          <a:endParaRPr lang="en-US"/>
        </a:p>
      </dgm:t>
    </dgm:pt>
    <dgm:pt modelId="{986B0F97-28B4-4EF5-9DF9-582460F19E2E}">
      <dgm:prSet/>
      <dgm:spPr/>
      <dgm:t>
        <a:bodyPr/>
        <a:lstStyle/>
        <a:p>
          <a:r>
            <a:rPr lang="en-US"/>
            <a:t>Not government backed </a:t>
          </a:r>
        </a:p>
      </dgm:t>
    </dgm:pt>
    <dgm:pt modelId="{7288C1E7-64DD-4E36-889A-8FD66EEFAD9A}" type="parTrans" cxnId="{7AA1608C-0CDE-4881-ACE2-912C9A243074}">
      <dgm:prSet/>
      <dgm:spPr/>
      <dgm:t>
        <a:bodyPr/>
        <a:lstStyle/>
        <a:p>
          <a:endParaRPr lang="en-US"/>
        </a:p>
      </dgm:t>
    </dgm:pt>
    <dgm:pt modelId="{11A73F17-8701-4B93-8B0D-EA8BD53183C0}" type="sibTrans" cxnId="{7AA1608C-0CDE-4881-ACE2-912C9A243074}">
      <dgm:prSet/>
      <dgm:spPr/>
      <dgm:t>
        <a:bodyPr/>
        <a:lstStyle/>
        <a:p>
          <a:endParaRPr lang="en-US"/>
        </a:p>
      </dgm:t>
    </dgm:pt>
    <dgm:pt modelId="{E36B38C6-2D41-467E-B54A-5E1520C138A4}">
      <dgm:prSet/>
      <dgm:spPr/>
      <dgm:t>
        <a:bodyPr/>
        <a:lstStyle/>
        <a:p>
          <a:r>
            <a:rPr lang="en-US"/>
            <a:t>Investor hype can cause large swings</a:t>
          </a:r>
        </a:p>
      </dgm:t>
    </dgm:pt>
    <dgm:pt modelId="{40BC3765-BB5E-4C02-A12D-BC3E277F7645}" type="parTrans" cxnId="{AE783E5D-9D9B-441D-8358-1A6C088DC272}">
      <dgm:prSet/>
      <dgm:spPr/>
      <dgm:t>
        <a:bodyPr/>
        <a:lstStyle/>
        <a:p>
          <a:endParaRPr lang="en-US"/>
        </a:p>
      </dgm:t>
    </dgm:pt>
    <dgm:pt modelId="{536CB18F-CEB3-4C4C-837D-CD6B90D3E14A}" type="sibTrans" cxnId="{AE783E5D-9D9B-441D-8358-1A6C088DC272}">
      <dgm:prSet/>
      <dgm:spPr/>
      <dgm:t>
        <a:bodyPr/>
        <a:lstStyle/>
        <a:p>
          <a:endParaRPr lang="en-US"/>
        </a:p>
      </dgm:t>
    </dgm:pt>
    <dgm:pt modelId="{0F1155C0-4045-4F57-AB22-08BFF1B676D5}">
      <dgm:prSet/>
      <dgm:spPr/>
      <dgm:t>
        <a:bodyPr/>
        <a:lstStyle/>
        <a:p>
          <a:r>
            <a:rPr lang="en-US"/>
            <a:t>Large sell-offs not regulated</a:t>
          </a:r>
        </a:p>
      </dgm:t>
    </dgm:pt>
    <dgm:pt modelId="{96B23FFE-E490-4622-819B-23F5714A017D}" type="parTrans" cxnId="{83C55859-7D5A-4FEB-9256-418BD7A334BF}">
      <dgm:prSet/>
      <dgm:spPr/>
      <dgm:t>
        <a:bodyPr/>
        <a:lstStyle/>
        <a:p>
          <a:endParaRPr lang="en-US"/>
        </a:p>
      </dgm:t>
    </dgm:pt>
    <dgm:pt modelId="{E5644AAA-6039-4FCD-AE9E-C6A7E9BCB77C}" type="sibTrans" cxnId="{83C55859-7D5A-4FEB-9256-418BD7A334BF}">
      <dgm:prSet/>
      <dgm:spPr/>
      <dgm:t>
        <a:bodyPr/>
        <a:lstStyle/>
        <a:p>
          <a:endParaRPr lang="en-US"/>
        </a:p>
      </dgm:t>
    </dgm:pt>
    <dgm:pt modelId="{7AD2B966-F603-4470-A950-7A64003CAEBD}">
      <dgm:prSet/>
      <dgm:spPr/>
      <dgm:t>
        <a:bodyPr/>
        <a:lstStyle/>
        <a:p>
          <a:r>
            <a:rPr lang="en-US"/>
            <a:t>No Fundamental Indicators</a:t>
          </a:r>
        </a:p>
      </dgm:t>
    </dgm:pt>
    <dgm:pt modelId="{4F40CB7E-8FC9-4B25-BA95-0F96F102E9A3}" type="parTrans" cxnId="{EF74FF12-6EE1-4BD4-A429-1C748CBF1245}">
      <dgm:prSet/>
      <dgm:spPr/>
      <dgm:t>
        <a:bodyPr/>
        <a:lstStyle/>
        <a:p>
          <a:endParaRPr lang="en-US"/>
        </a:p>
      </dgm:t>
    </dgm:pt>
    <dgm:pt modelId="{4E26B00A-BDB8-4C60-B814-B6A668B8BC59}" type="sibTrans" cxnId="{EF74FF12-6EE1-4BD4-A429-1C748CBF1245}">
      <dgm:prSet/>
      <dgm:spPr/>
      <dgm:t>
        <a:bodyPr/>
        <a:lstStyle/>
        <a:p>
          <a:endParaRPr lang="en-US"/>
        </a:p>
      </dgm:t>
    </dgm:pt>
    <dgm:pt modelId="{7100BE4B-2DA8-4326-B429-8741A71A3DE9}" type="pres">
      <dgm:prSet presAssocID="{71F8FC36-718A-4018-BF71-BD6595C8A16A}" presName="Name0" presStyleCnt="0">
        <dgm:presLayoutVars>
          <dgm:dir/>
          <dgm:animLvl val="lvl"/>
          <dgm:resizeHandles val="exact"/>
        </dgm:presLayoutVars>
      </dgm:prSet>
      <dgm:spPr/>
    </dgm:pt>
    <dgm:pt modelId="{F50DC24C-39D8-44B2-8075-214D7BC825DF}" type="pres">
      <dgm:prSet presAssocID="{A8123D68-C8A8-4E76-8B89-F45346A9B75F}" presName="linNode" presStyleCnt="0"/>
      <dgm:spPr/>
    </dgm:pt>
    <dgm:pt modelId="{6807FF0E-B960-4BFC-96FA-4DB5AA5F16EC}" type="pres">
      <dgm:prSet presAssocID="{A8123D68-C8A8-4E76-8B89-F45346A9B75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2E7B8EE-BA38-4A39-85C5-73B80BD7FB1F}" type="pres">
      <dgm:prSet presAssocID="{A8123D68-C8A8-4E76-8B89-F45346A9B75F}" presName="descendantText" presStyleLbl="alignAccFollowNode1" presStyleIdx="0" presStyleCnt="1">
        <dgm:presLayoutVars>
          <dgm:bulletEnabled val="1"/>
        </dgm:presLayoutVars>
      </dgm:prSet>
      <dgm:spPr/>
    </dgm:pt>
    <dgm:pt modelId="{47F93372-D2E1-4AB1-89C8-F1F1F19A0772}" type="pres">
      <dgm:prSet presAssocID="{8BF82FDE-2373-4BA6-BC4C-CF9C7AEFEFF7}" presName="sp" presStyleCnt="0"/>
      <dgm:spPr/>
    </dgm:pt>
    <dgm:pt modelId="{63F8F22D-D025-4BA2-88D3-9C02C33122D5}" type="pres">
      <dgm:prSet presAssocID="{7AD2B966-F603-4470-A950-7A64003CAEBD}" presName="linNode" presStyleCnt="0"/>
      <dgm:spPr/>
    </dgm:pt>
    <dgm:pt modelId="{59FBE19C-CB92-449D-A7A8-0725567714F2}" type="pres">
      <dgm:prSet presAssocID="{7AD2B966-F603-4470-A950-7A64003CAEBD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74FF12-6EE1-4BD4-A429-1C748CBF1245}" srcId="{71F8FC36-718A-4018-BF71-BD6595C8A16A}" destId="{7AD2B966-F603-4470-A950-7A64003CAEBD}" srcOrd="1" destOrd="0" parTransId="{4F40CB7E-8FC9-4B25-BA95-0F96F102E9A3}" sibTransId="{4E26B00A-BDB8-4C60-B814-B6A668B8BC59}"/>
    <dgm:cxn modelId="{4955153B-C512-4968-A28B-B3595284EA32}" type="presOf" srcId="{71F8FC36-718A-4018-BF71-BD6595C8A16A}" destId="{7100BE4B-2DA8-4326-B429-8741A71A3DE9}" srcOrd="0" destOrd="0" presId="urn:microsoft.com/office/officeart/2005/8/layout/vList5"/>
    <dgm:cxn modelId="{AE783E5D-9D9B-441D-8358-1A6C088DC272}" srcId="{A8123D68-C8A8-4E76-8B89-F45346A9B75F}" destId="{E36B38C6-2D41-467E-B54A-5E1520C138A4}" srcOrd="1" destOrd="0" parTransId="{40BC3765-BB5E-4C02-A12D-BC3E277F7645}" sibTransId="{536CB18F-CEB3-4C4C-837D-CD6B90D3E14A}"/>
    <dgm:cxn modelId="{5C62FD55-DB88-4EB6-B7E2-0F65DA32F970}" type="presOf" srcId="{986B0F97-28B4-4EF5-9DF9-582460F19E2E}" destId="{72E7B8EE-BA38-4A39-85C5-73B80BD7FB1F}" srcOrd="0" destOrd="0" presId="urn:microsoft.com/office/officeart/2005/8/layout/vList5"/>
    <dgm:cxn modelId="{83C55859-7D5A-4FEB-9256-418BD7A334BF}" srcId="{A8123D68-C8A8-4E76-8B89-F45346A9B75F}" destId="{0F1155C0-4045-4F57-AB22-08BFF1B676D5}" srcOrd="2" destOrd="0" parTransId="{96B23FFE-E490-4622-819B-23F5714A017D}" sibTransId="{E5644AAA-6039-4FCD-AE9E-C6A7E9BCB77C}"/>
    <dgm:cxn modelId="{7ABA5D82-134E-4B18-BD7F-A9D21D73E6B9}" type="presOf" srcId="{7AD2B966-F603-4470-A950-7A64003CAEBD}" destId="{59FBE19C-CB92-449D-A7A8-0725567714F2}" srcOrd="0" destOrd="0" presId="urn:microsoft.com/office/officeart/2005/8/layout/vList5"/>
    <dgm:cxn modelId="{7AA1608C-0CDE-4881-ACE2-912C9A243074}" srcId="{A8123D68-C8A8-4E76-8B89-F45346A9B75F}" destId="{986B0F97-28B4-4EF5-9DF9-582460F19E2E}" srcOrd="0" destOrd="0" parTransId="{7288C1E7-64DD-4E36-889A-8FD66EEFAD9A}" sibTransId="{11A73F17-8701-4B93-8B0D-EA8BD53183C0}"/>
    <dgm:cxn modelId="{A92921B2-7145-4A3F-968C-8CA42CE2033B}" type="presOf" srcId="{A8123D68-C8A8-4E76-8B89-F45346A9B75F}" destId="{6807FF0E-B960-4BFC-96FA-4DB5AA5F16EC}" srcOrd="0" destOrd="0" presId="urn:microsoft.com/office/officeart/2005/8/layout/vList5"/>
    <dgm:cxn modelId="{D107E3B4-DE7A-419F-B407-CB21DC18E28D}" type="presOf" srcId="{0F1155C0-4045-4F57-AB22-08BFF1B676D5}" destId="{72E7B8EE-BA38-4A39-85C5-73B80BD7FB1F}" srcOrd="0" destOrd="2" presId="urn:microsoft.com/office/officeart/2005/8/layout/vList5"/>
    <dgm:cxn modelId="{D2EEE2C5-21AE-44BA-9B3D-2DC357E68E11}" srcId="{71F8FC36-718A-4018-BF71-BD6595C8A16A}" destId="{A8123D68-C8A8-4E76-8B89-F45346A9B75F}" srcOrd="0" destOrd="0" parTransId="{677B293B-362F-4714-85C1-323730D34007}" sibTransId="{8BF82FDE-2373-4BA6-BC4C-CF9C7AEFEFF7}"/>
    <dgm:cxn modelId="{9BD958D0-FC42-4A00-9A6F-AC58D5C19CBB}" type="presOf" srcId="{E36B38C6-2D41-467E-B54A-5E1520C138A4}" destId="{72E7B8EE-BA38-4A39-85C5-73B80BD7FB1F}" srcOrd="0" destOrd="1" presId="urn:microsoft.com/office/officeart/2005/8/layout/vList5"/>
    <dgm:cxn modelId="{9ADB301F-A34C-48C9-8900-97CA32E66E9A}" type="presParOf" srcId="{7100BE4B-2DA8-4326-B429-8741A71A3DE9}" destId="{F50DC24C-39D8-44B2-8075-214D7BC825DF}" srcOrd="0" destOrd="0" presId="urn:microsoft.com/office/officeart/2005/8/layout/vList5"/>
    <dgm:cxn modelId="{7C3C1787-2F14-414E-9642-F1F5477D443C}" type="presParOf" srcId="{F50DC24C-39D8-44B2-8075-214D7BC825DF}" destId="{6807FF0E-B960-4BFC-96FA-4DB5AA5F16EC}" srcOrd="0" destOrd="0" presId="urn:microsoft.com/office/officeart/2005/8/layout/vList5"/>
    <dgm:cxn modelId="{A1D6EB5E-BB5E-45B0-B787-5C0D38CADB1E}" type="presParOf" srcId="{F50DC24C-39D8-44B2-8075-214D7BC825DF}" destId="{72E7B8EE-BA38-4A39-85C5-73B80BD7FB1F}" srcOrd="1" destOrd="0" presId="urn:microsoft.com/office/officeart/2005/8/layout/vList5"/>
    <dgm:cxn modelId="{66B4B128-4C1E-4F57-A055-F2C4B11439DD}" type="presParOf" srcId="{7100BE4B-2DA8-4326-B429-8741A71A3DE9}" destId="{47F93372-D2E1-4AB1-89C8-F1F1F19A0772}" srcOrd="1" destOrd="0" presId="urn:microsoft.com/office/officeart/2005/8/layout/vList5"/>
    <dgm:cxn modelId="{8A1FC9BA-1049-4335-9AC2-3182365F1A5B}" type="presParOf" srcId="{7100BE4B-2DA8-4326-B429-8741A71A3DE9}" destId="{63F8F22D-D025-4BA2-88D3-9C02C33122D5}" srcOrd="2" destOrd="0" presId="urn:microsoft.com/office/officeart/2005/8/layout/vList5"/>
    <dgm:cxn modelId="{85F0DB23-01AA-4BE5-87CF-B65A3613C658}" type="presParOf" srcId="{63F8F22D-D025-4BA2-88D3-9C02C33122D5}" destId="{59FBE19C-CB92-449D-A7A8-0725567714F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6CD045-E716-4182-8015-D73CE7829549}" type="doc">
      <dgm:prSet loTypeId="urn:microsoft.com/office/officeart/2005/8/layout/vList2" loCatId="list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1CDE1387-8EE0-4C11-A76B-684739A3DBDA}">
      <dgm:prSet/>
      <dgm:spPr/>
      <dgm:t>
        <a:bodyPr/>
        <a:lstStyle/>
        <a:p>
          <a:r>
            <a:rPr lang="en-US"/>
            <a:t>crypto-currency market is volatile and in its infancy</a:t>
          </a:r>
        </a:p>
      </dgm:t>
    </dgm:pt>
    <dgm:pt modelId="{B9942B17-CF02-49CF-A1A2-09F776BD2563}" type="parTrans" cxnId="{452E7040-D94B-4EE5-AEC6-443190AB155F}">
      <dgm:prSet/>
      <dgm:spPr/>
      <dgm:t>
        <a:bodyPr/>
        <a:lstStyle/>
        <a:p>
          <a:endParaRPr lang="en-US"/>
        </a:p>
      </dgm:t>
    </dgm:pt>
    <dgm:pt modelId="{818935F4-2375-4C5F-A9C8-4F1885762BB9}" type="sibTrans" cxnId="{452E7040-D94B-4EE5-AEC6-443190AB155F}">
      <dgm:prSet/>
      <dgm:spPr/>
      <dgm:t>
        <a:bodyPr/>
        <a:lstStyle/>
        <a:p>
          <a:endParaRPr lang="en-US"/>
        </a:p>
      </dgm:t>
    </dgm:pt>
    <dgm:pt modelId="{4393A8B9-62C5-4136-BF31-6D046FD3E716}">
      <dgm:prSet/>
      <dgm:spPr/>
      <dgm:t>
        <a:bodyPr/>
        <a:lstStyle/>
        <a:p>
          <a:r>
            <a:rPr lang="en-US"/>
            <a:t>environment is risky for individual investors</a:t>
          </a:r>
        </a:p>
      </dgm:t>
    </dgm:pt>
    <dgm:pt modelId="{4D0955E2-2727-4821-A76E-67723B328759}" type="parTrans" cxnId="{E631F2AB-D82E-4738-95F2-0F9614CD03E8}">
      <dgm:prSet/>
      <dgm:spPr/>
      <dgm:t>
        <a:bodyPr/>
        <a:lstStyle/>
        <a:p>
          <a:endParaRPr lang="en-US"/>
        </a:p>
      </dgm:t>
    </dgm:pt>
    <dgm:pt modelId="{1C83A8A5-1E0B-4A37-8066-4724D108638B}" type="sibTrans" cxnId="{E631F2AB-D82E-4738-95F2-0F9614CD03E8}">
      <dgm:prSet/>
      <dgm:spPr/>
      <dgm:t>
        <a:bodyPr/>
        <a:lstStyle/>
        <a:p>
          <a:endParaRPr lang="en-US"/>
        </a:p>
      </dgm:t>
    </dgm:pt>
    <dgm:pt modelId="{C3E1A2B0-C14F-4BB4-8782-C7578E96F431}">
      <dgm:prSet/>
      <dgm:spPr/>
      <dgm:t>
        <a:bodyPr/>
        <a:lstStyle/>
        <a:p>
          <a:r>
            <a:rPr lang="en-US"/>
            <a:t>current tools these investors have to employ to help them make crypto-currency investment decisions is limited</a:t>
          </a:r>
        </a:p>
      </dgm:t>
    </dgm:pt>
    <dgm:pt modelId="{4FB8D193-7C52-45E3-8780-7EC1A425D950}" type="parTrans" cxnId="{ABC54DC1-38AC-4933-99E3-37F6E2D02F70}">
      <dgm:prSet/>
      <dgm:spPr/>
      <dgm:t>
        <a:bodyPr/>
        <a:lstStyle/>
        <a:p>
          <a:endParaRPr lang="en-US"/>
        </a:p>
      </dgm:t>
    </dgm:pt>
    <dgm:pt modelId="{082975E0-2C5A-4DF6-AB0A-14B879C56CB6}" type="sibTrans" cxnId="{ABC54DC1-38AC-4933-99E3-37F6E2D02F70}">
      <dgm:prSet/>
      <dgm:spPr/>
      <dgm:t>
        <a:bodyPr/>
        <a:lstStyle/>
        <a:p>
          <a:endParaRPr lang="en-US"/>
        </a:p>
      </dgm:t>
    </dgm:pt>
    <dgm:pt modelId="{D1CC3772-B803-48E7-8BFE-0E71472CCAA6}">
      <dgm:prSet/>
      <dgm:spPr/>
      <dgm:t>
        <a:bodyPr/>
        <a:lstStyle/>
        <a:p>
          <a:r>
            <a:rPr lang="en-US"/>
            <a:t>Cryptovisor, that is 95.5% accurate in determining the buy, sell or hold position for Bitcoin</a:t>
          </a:r>
        </a:p>
      </dgm:t>
    </dgm:pt>
    <dgm:pt modelId="{34CC2C32-9184-4936-A648-C1B8FDA9C3DF}" type="parTrans" cxnId="{13FC79CA-5EC6-47A2-B459-AABC224F1CBF}">
      <dgm:prSet/>
      <dgm:spPr/>
      <dgm:t>
        <a:bodyPr/>
        <a:lstStyle/>
        <a:p>
          <a:endParaRPr lang="en-US"/>
        </a:p>
      </dgm:t>
    </dgm:pt>
    <dgm:pt modelId="{7C7AB250-7036-465A-894D-46DFAA81708D}" type="sibTrans" cxnId="{13FC79CA-5EC6-47A2-B459-AABC224F1CBF}">
      <dgm:prSet/>
      <dgm:spPr/>
      <dgm:t>
        <a:bodyPr/>
        <a:lstStyle/>
        <a:p>
          <a:endParaRPr lang="en-US"/>
        </a:p>
      </dgm:t>
    </dgm:pt>
    <dgm:pt modelId="{CD7EB76B-EA56-4608-B114-77422178EAA3}" type="pres">
      <dgm:prSet presAssocID="{616CD045-E716-4182-8015-D73CE7829549}" presName="linear" presStyleCnt="0">
        <dgm:presLayoutVars>
          <dgm:animLvl val="lvl"/>
          <dgm:resizeHandles val="exact"/>
        </dgm:presLayoutVars>
      </dgm:prSet>
      <dgm:spPr/>
    </dgm:pt>
    <dgm:pt modelId="{172146CE-E10D-47FE-B751-5E9DCF43B0F2}" type="pres">
      <dgm:prSet presAssocID="{1CDE1387-8EE0-4C11-A76B-684739A3DB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716FB7-9133-4A63-909C-6D9FE2F0E945}" type="pres">
      <dgm:prSet presAssocID="{818935F4-2375-4C5F-A9C8-4F1885762BB9}" presName="spacer" presStyleCnt="0"/>
      <dgm:spPr/>
    </dgm:pt>
    <dgm:pt modelId="{5B0B4620-9132-4E81-B423-CCC66AF4953D}" type="pres">
      <dgm:prSet presAssocID="{4393A8B9-62C5-4136-BF31-6D046FD3E7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D75DCE-D6A6-405E-86C8-F2630F9FA8DA}" type="pres">
      <dgm:prSet presAssocID="{1C83A8A5-1E0B-4A37-8066-4724D108638B}" presName="spacer" presStyleCnt="0"/>
      <dgm:spPr/>
    </dgm:pt>
    <dgm:pt modelId="{D7F78862-5216-4382-9127-7D65818A83DB}" type="pres">
      <dgm:prSet presAssocID="{C3E1A2B0-C14F-4BB4-8782-C7578E96F4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084C7B-E0A8-4455-814F-9A8C4026530A}" type="pres">
      <dgm:prSet presAssocID="{082975E0-2C5A-4DF6-AB0A-14B879C56CB6}" presName="spacer" presStyleCnt="0"/>
      <dgm:spPr/>
    </dgm:pt>
    <dgm:pt modelId="{355691E3-7BEC-4EBC-AAB2-55629DC0F446}" type="pres">
      <dgm:prSet presAssocID="{D1CC3772-B803-48E7-8BFE-0E71472CCA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D3D422-26B0-4480-AC2D-D93D1F5DB3F9}" type="presOf" srcId="{4393A8B9-62C5-4136-BF31-6D046FD3E716}" destId="{5B0B4620-9132-4E81-B423-CCC66AF4953D}" srcOrd="0" destOrd="0" presId="urn:microsoft.com/office/officeart/2005/8/layout/vList2"/>
    <dgm:cxn modelId="{452E7040-D94B-4EE5-AEC6-443190AB155F}" srcId="{616CD045-E716-4182-8015-D73CE7829549}" destId="{1CDE1387-8EE0-4C11-A76B-684739A3DBDA}" srcOrd="0" destOrd="0" parTransId="{B9942B17-CF02-49CF-A1A2-09F776BD2563}" sibTransId="{818935F4-2375-4C5F-A9C8-4F1885762BB9}"/>
    <dgm:cxn modelId="{34209D5B-1B42-412D-865D-6114BC6A1E17}" type="presOf" srcId="{1CDE1387-8EE0-4C11-A76B-684739A3DBDA}" destId="{172146CE-E10D-47FE-B751-5E9DCF43B0F2}" srcOrd="0" destOrd="0" presId="urn:microsoft.com/office/officeart/2005/8/layout/vList2"/>
    <dgm:cxn modelId="{A9DAFF58-9FB2-48C9-937B-594718A1CB66}" type="presOf" srcId="{D1CC3772-B803-48E7-8BFE-0E71472CCAA6}" destId="{355691E3-7BEC-4EBC-AAB2-55629DC0F446}" srcOrd="0" destOrd="0" presId="urn:microsoft.com/office/officeart/2005/8/layout/vList2"/>
    <dgm:cxn modelId="{E631F2AB-D82E-4738-95F2-0F9614CD03E8}" srcId="{616CD045-E716-4182-8015-D73CE7829549}" destId="{4393A8B9-62C5-4136-BF31-6D046FD3E716}" srcOrd="1" destOrd="0" parTransId="{4D0955E2-2727-4821-A76E-67723B328759}" sibTransId="{1C83A8A5-1E0B-4A37-8066-4724D108638B}"/>
    <dgm:cxn modelId="{ABC54DC1-38AC-4933-99E3-37F6E2D02F70}" srcId="{616CD045-E716-4182-8015-D73CE7829549}" destId="{C3E1A2B0-C14F-4BB4-8782-C7578E96F431}" srcOrd="2" destOrd="0" parTransId="{4FB8D193-7C52-45E3-8780-7EC1A425D950}" sibTransId="{082975E0-2C5A-4DF6-AB0A-14B879C56CB6}"/>
    <dgm:cxn modelId="{13FC79CA-5EC6-47A2-B459-AABC224F1CBF}" srcId="{616CD045-E716-4182-8015-D73CE7829549}" destId="{D1CC3772-B803-48E7-8BFE-0E71472CCAA6}" srcOrd="3" destOrd="0" parTransId="{34CC2C32-9184-4936-A648-C1B8FDA9C3DF}" sibTransId="{7C7AB250-7036-465A-894D-46DFAA81708D}"/>
    <dgm:cxn modelId="{F26DFDD8-70EC-422D-B817-E0AC3D32DBAF}" type="presOf" srcId="{616CD045-E716-4182-8015-D73CE7829549}" destId="{CD7EB76B-EA56-4608-B114-77422178EAA3}" srcOrd="0" destOrd="0" presId="urn:microsoft.com/office/officeart/2005/8/layout/vList2"/>
    <dgm:cxn modelId="{2866E2FB-860F-435B-AEB4-87A237603EE2}" type="presOf" srcId="{C3E1A2B0-C14F-4BB4-8782-C7578E96F431}" destId="{D7F78862-5216-4382-9127-7D65818A83DB}" srcOrd="0" destOrd="0" presId="urn:microsoft.com/office/officeart/2005/8/layout/vList2"/>
    <dgm:cxn modelId="{FD2EC7F7-B879-4263-9A25-5D5953AE3FFF}" type="presParOf" srcId="{CD7EB76B-EA56-4608-B114-77422178EAA3}" destId="{172146CE-E10D-47FE-B751-5E9DCF43B0F2}" srcOrd="0" destOrd="0" presId="urn:microsoft.com/office/officeart/2005/8/layout/vList2"/>
    <dgm:cxn modelId="{0850D8E8-87B6-4D23-8A0C-28E0D23E17AB}" type="presParOf" srcId="{CD7EB76B-EA56-4608-B114-77422178EAA3}" destId="{8A716FB7-9133-4A63-909C-6D9FE2F0E945}" srcOrd="1" destOrd="0" presId="urn:microsoft.com/office/officeart/2005/8/layout/vList2"/>
    <dgm:cxn modelId="{F5950731-F8C0-4194-B9BA-A1E9FDF0D33D}" type="presParOf" srcId="{CD7EB76B-EA56-4608-B114-77422178EAA3}" destId="{5B0B4620-9132-4E81-B423-CCC66AF4953D}" srcOrd="2" destOrd="0" presId="urn:microsoft.com/office/officeart/2005/8/layout/vList2"/>
    <dgm:cxn modelId="{7245927F-C842-457A-9A5B-245B006E0F74}" type="presParOf" srcId="{CD7EB76B-EA56-4608-B114-77422178EAA3}" destId="{2FD75DCE-D6A6-405E-86C8-F2630F9FA8DA}" srcOrd="3" destOrd="0" presId="urn:microsoft.com/office/officeart/2005/8/layout/vList2"/>
    <dgm:cxn modelId="{0135A1E9-E98F-45C3-8FF5-55ACC414E209}" type="presParOf" srcId="{CD7EB76B-EA56-4608-B114-77422178EAA3}" destId="{D7F78862-5216-4382-9127-7D65818A83DB}" srcOrd="4" destOrd="0" presId="urn:microsoft.com/office/officeart/2005/8/layout/vList2"/>
    <dgm:cxn modelId="{D4DA50A3-6F1A-4F41-BA61-FB76B087EEC8}" type="presParOf" srcId="{CD7EB76B-EA56-4608-B114-77422178EAA3}" destId="{C9084C7B-E0A8-4455-814F-9A8C4026530A}" srcOrd="5" destOrd="0" presId="urn:microsoft.com/office/officeart/2005/8/layout/vList2"/>
    <dgm:cxn modelId="{C7ADF04C-01A6-4BFD-B32A-7F825ABE5BD2}" type="presParOf" srcId="{CD7EB76B-EA56-4608-B114-77422178EAA3}" destId="{355691E3-7BEC-4EBC-AAB2-55629DC0F4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2039A-AD00-4355-9B08-E03672C94192}">
      <dsp:nvSpPr>
        <dsp:cNvPr id="0" name=""/>
        <dsp:cNvSpPr/>
      </dsp:nvSpPr>
      <dsp:spPr>
        <a:xfrm>
          <a:off x="701012" y="14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First conceptual work on secured chain of blocks in 1991 </a:t>
          </a:r>
          <a:r>
            <a:rPr lang="en-US" sz="900" i="1" kern="1200"/>
            <a:t>by Stuart Haber and W. Scott Stornetta</a:t>
          </a:r>
          <a:endParaRPr lang="en-US" sz="900" kern="1200"/>
        </a:p>
      </dsp:txBody>
      <dsp:txXfrm>
        <a:off x="701012" y="14"/>
        <a:ext cx="1587404" cy="484158"/>
      </dsp:txXfrm>
    </dsp:sp>
    <dsp:sp modelId="{B22C606D-138B-4848-8CB6-29A9D8FD5C04}">
      <dsp:nvSpPr>
        <dsp:cNvPr id="0" name=""/>
        <dsp:cNvSpPr/>
      </dsp:nvSpPr>
      <dsp:spPr>
        <a:xfrm>
          <a:off x="701012" y="682598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Decentralized</a:t>
          </a:r>
        </a:p>
      </dsp:txBody>
      <dsp:txXfrm>
        <a:off x="701012" y="682598"/>
        <a:ext cx="1587404" cy="484158"/>
      </dsp:txXfrm>
    </dsp:sp>
    <dsp:sp modelId="{8994B6F0-FCE9-4E69-AF69-28714E9D80EB}">
      <dsp:nvSpPr>
        <dsp:cNvPr id="0" name=""/>
        <dsp:cNvSpPr/>
      </dsp:nvSpPr>
      <dsp:spPr>
        <a:xfrm>
          <a:off x="701012" y="1365182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Distributed</a:t>
          </a:r>
        </a:p>
      </dsp:txBody>
      <dsp:txXfrm>
        <a:off x="701012" y="1365182"/>
        <a:ext cx="1587404" cy="484158"/>
      </dsp:txXfrm>
    </dsp:sp>
    <dsp:sp modelId="{D5DCA721-02BB-4A90-95A5-35E0499A20FC}">
      <dsp:nvSpPr>
        <dsp:cNvPr id="0" name=""/>
        <dsp:cNvSpPr/>
      </dsp:nvSpPr>
      <dsp:spPr>
        <a:xfrm>
          <a:off x="701012" y="2047766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Public Ledger </a:t>
          </a:r>
        </a:p>
      </dsp:txBody>
      <dsp:txXfrm>
        <a:off x="701012" y="2047766"/>
        <a:ext cx="1587404" cy="484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7B8EE-BA38-4A39-85C5-73B80BD7FB1F}">
      <dsp:nvSpPr>
        <dsp:cNvPr id="0" name=""/>
        <dsp:cNvSpPr/>
      </dsp:nvSpPr>
      <dsp:spPr>
        <a:xfrm rot="5400000">
          <a:off x="2007611" y="-225944"/>
          <a:ext cx="1844355" cy="27574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Not government backed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Investor hype can cause large swings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Large sell-offs not regulated</a:t>
          </a:r>
        </a:p>
      </dsp:txBody>
      <dsp:txXfrm rot="-5400000">
        <a:off x="1551065" y="320636"/>
        <a:ext cx="2667414" cy="1664287"/>
      </dsp:txXfrm>
    </dsp:sp>
    <dsp:sp modelId="{6807FF0E-B960-4BFC-96FA-4DB5AA5F16EC}">
      <dsp:nvSpPr>
        <dsp:cNvPr id="0" name=""/>
        <dsp:cNvSpPr/>
      </dsp:nvSpPr>
      <dsp:spPr>
        <a:xfrm>
          <a:off x="0" y="57"/>
          <a:ext cx="1551065" cy="230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Volatility makes forecasting difficult</a:t>
          </a:r>
        </a:p>
      </dsp:txBody>
      <dsp:txXfrm>
        <a:off x="75717" y="75774"/>
        <a:ext cx="1399631" cy="2154010"/>
      </dsp:txXfrm>
    </dsp:sp>
    <dsp:sp modelId="{59FBE19C-CB92-449D-A7A8-0725567714F2}">
      <dsp:nvSpPr>
        <dsp:cNvPr id="0" name=""/>
        <dsp:cNvSpPr/>
      </dsp:nvSpPr>
      <dsp:spPr>
        <a:xfrm>
          <a:off x="0" y="2420774"/>
          <a:ext cx="1551065" cy="230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Fundamental Indicators</a:t>
          </a:r>
        </a:p>
      </dsp:txBody>
      <dsp:txXfrm>
        <a:off x="75717" y="2496491"/>
        <a:ext cx="1399631" cy="2154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46CE-E10D-47FE-B751-5E9DCF43B0F2}">
      <dsp:nvSpPr>
        <dsp:cNvPr id="0" name=""/>
        <dsp:cNvSpPr/>
      </dsp:nvSpPr>
      <dsp:spPr>
        <a:xfrm>
          <a:off x="0" y="462037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crypto-currency market is volatile and in its infancy</a:t>
          </a:r>
        </a:p>
      </dsp:txBody>
      <dsp:txXfrm>
        <a:off x="54616" y="516653"/>
        <a:ext cx="4458006" cy="1009580"/>
      </dsp:txXfrm>
    </dsp:sp>
    <dsp:sp modelId="{5B0B4620-9132-4E81-B423-CCC66AF4953D}">
      <dsp:nvSpPr>
        <dsp:cNvPr id="0" name=""/>
        <dsp:cNvSpPr/>
      </dsp:nvSpPr>
      <dsp:spPr>
        <a:xfrm>
          <a:off x="0" y="1638450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environment is risky for individual investors</a:t>
          </a:r>
        </a:p>
      </dsp:txBody>
      <dsp:txXfrm>
        <a:off x="54616" y="1693066"/>
        <a:ext cx="4458006" cy="1009580"/>
      </dsp:txXfrm>
    </dsp:sp>
    <dsp:sp modelId="{D7F78862-5216-4382-9127-7D65818A83DB}">
      <dsp:nvSpPr>
        <dsp:cNvPr id="0" name=""/>
        <dsp:cNvSpPr/>
      </dsp:nvSpPr>
      <dsp:spPr>
        <a:xfrm>
          <a:off x="0" y="2814862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current tools these investors have to employ to help them make crypto-currency investment decisions is limited</a:t>
          </a:r>
        </a:p>
      </dsp:txBody>
      <dsp:txXfrm>
        <a:off x="54616" y="2869478"/>
        <a:ext cx="4458006" cy="1009580"/>
      </dsp:txXfrm>
    </dsp:sp>
    <dsp:sp modelId="{355691E3-7BEC-4EBC-AAB2-55629DC0F446}">
      <dsp:nvSpPr>
        <dsp:cNvPr id="0" name=""/>
        <dsp:cNvSpPr/>
      </dsp:nvSpPr>
      <dsp:spPr>
        <a:xfrm>
          <a:off x="0" y="3991275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Cryptovisor, that is 95.5% accurate in determining the buy, sell or hold position for Bitcoin</a:t>
          </a:r>
        </a:p>
      </dsp:txBody>
      <dsp:txXfrm>
        <a:off x="54616" y="4045891"/>
        <a:ext cx="4458006" cy="1009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 err="1">
                <a:solidFill>
                  <a:srgbClr val="9E0700"/>
                </a:solidFill>
              </a:rPr>
              <a:t>Cryptovisor</a:t>
            </a:r>
            <a:r>
              <a:rPr lang="en-US" dirty="0">
                <a:solidFill>
                  <a:srgbClr val="9E0700"/>
                </a:solidFill>
              </a:rPr>
              <a:t>: A Cryptocurrency Advisor Tool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Content Placeholder 5" descr="A close up of a logo&#10;&#10;Description generated with high confidence">
            <a:extLst>
              <a:ext uri="{FF2B5EF4-FFF2-40B4-BE49-F238E27FC236}">
                <a16:creationId xmlns:a16="http://schemas.microsoft.com/office/drawing/2014/main" id="{0777C68C-71C1-4583-8F28-94ADEAE8C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6" b="22868"/>
          <a:stretch/>
        </p:blipFill>
        <p:spPr>
          <a:xfrm>
            <a:off x="539931" y="1558835"/>
            <a:ext cx="8186058" cy="44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4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impetus for a new tool?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no other tools in this arena, it is in a class by itself.</a:t>
            </a:r>
          </a:p>
          <a:p>
            <a:r>
              <a:rPr lang="en-US" dirty="0"/>
              <a:t>Investing in cryptocurrency is now made available o the general public and not something only a techie would understand.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Work: The Labeler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The Labeler reads in cryptocurrency exchange data and up samples or down samples it appropriately and labels data as a buy, sell, or hold signal based on algorithm. A grid of parameters are used to tune the algorithm for best Sharpe Ratio.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The Modeler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The Modeler reads in labeled data, cleans it and separates out features from the labeled target. A stochastic gradient boost classifier, </a:t>
            </a:r>
            <a:r>
              <a:rPr lang="en-US" altLang="en-US" dirty="0" err="1">
                <a:latin typeface="Arial" panose="020B0604020202020204" pitchFamily="34" charset="0"/>
              </a:rPr>
              <a:t>XGBoost</a:t>
            </a:r>
            <a:r>
              <a:rPr lang="en-US" altLang="en-US" dirty="0">
                <a:latin typeface="Arial" panose="020B0604020202020204" pitchFamily="34" charset="0"/>
              </a:rPr>
              <a:t>, is trained with a stratified 5-fold cross validation to determine accuracy. Feature are pruned to yield simples model without sacrificing accuracy for maximum usability. Simplified model is used as 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tool outperform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classical machine learning to understand the </a:t>
            </a:r>
            <a:r>
              <a:rPr lang="en-US" dirty="0" err="1"/>
              <a:t>envrinoment</a:t>
            </a:r>
            <a:r>
              <a:rPr lang="en-US" dirty="0"/>
              <a:t> of Bitcoin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#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aaaa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0B509-1AA6-4C04-B768-EDEC9355C0F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936030"/>
            <a:ext cx="3251710" cy="49859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0" bIns="420624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A651AD-7966-4DE2-A217-1D10B6A557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5207886"/>
            <a:ext cx="5293730" cy="692497"/>
          </a:xfrm>
          <a:prstGeom prst="rect">
            <a:avLst/>
          </a:prstGeom>
          <a:solidFill>
            <a:srgbClr val="3B4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576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9B782C-A2AB-4C4D-BD39-5F85CA04CDE6}"/>
              </a:ext>
            </a:extLst>
          </p:cNvPr>
          <p:cNvPicPr/>
          <p:nvPr/>
        </p:nvPicPr>
        <p:blipFill rotWithShape="1">
          <a:blip r:embed="rId2"/>
          <a:srcRect l="1727" r="1" b="1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2E761-76D4-42D9-A972-D6559FF93517}"/>
              </a:ext>
            </a:extLst>
          </p:cNvPr>
          <p:cNvSpPr txBox="1">
            <a:spLocks/>
          </p:cNvSpPr>
          <p:nvPr/>
        </p:nvSpPr>
        <p:spPr>
          <a:xfrm>
            <a:off x="393192" y="4767072"/>
            <a:ext cx="4945641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r"/>
            <a:r>
              <a:rPr lang="en-US" sz="3200" dirty="0" err="1">
                <a:solidFill>
                  <a:srgbClr val="FFFFFF"/>
                </a:solidFill>
              </a:rPr>
              <a:t>Cryptovisor</a:t>
            </a:r>
            <a:r>
              <a:rPr lang="en-US" sz="3200" dirty="0">
                <a:solidFill>
                  <a:srgbClr val="FFFFFF"/>
                </a:solidFill>
              </a:rPr>
              <a:t> -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93E7E2-93BA-458F-954D-317E94456A0A}"/>
              </a:ext>
            </a:extLst>
          </p:cNvPr>
          <p:cNvSpPr txBox="1">
            <a:spLocks/>
          </p:cNvSpPr>
          <p:nvPr/>
        </p:nvSpPr>
        <p:spPr>
          <a:xfrm>
            <a:off x="6021989" y="917725"/>
            <a:ext cx="2568554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700">
                <a:solidFill>
                  <a:srgbClr val="FFFFFF"/>
                </a:solidFill>
              </a:rPr>
              <a:t>Output charts from labeler component.</a:t>
            </a:r>
          </a:p>
          <a:p>
            <a:r>
              <a:rPr lang="en-US" sz="1700">
                <a:solidFill>
                  <a:srgbClr val="FFFFFF"/>
                </a:solidFill>
              </a:rPr>
              <a:t>close price with BB in the top row</a:t>
            </a:r>
          </a:p>
          <a:p>
            <a:r>
              <a:rPr lang="en-US" sz="1700">
                <a:solidFill>
                  <a:srgbClr val="FFFFFF"/>
                </a:solidFill>
              </a:rPr>
              <a:t>RSI with buy and sell targets in the second row</a:t>
            </a:r>
          </a:p>
          <a:p>
            <a:r>
              <a:rPr lang="en-US" sz="1700">
                <a:solidFill>
                  <a:srgbClr val="FFFFFF"/>
                </a:solidFill>
              </a:rPr>
              <a:t>buy and sell signal points in the third row</a:t>
            </a:r>
          </a:p>
          <a:p>
            <a:r>
              <a:rPr lang="en-US" sz="1700">
                <a:solidFill>
                  <a:srgbClr val="FFFFFF"/>
                </a:solidFill>
              </a:rPr>
              <a:t>portfolio strategy in fourth row</a:t>
            </a:r>
          </a:p>
          <a:p>
            <a:r>
              <a:rPr lang="en-US" sz="1700">
                <a:solidFill>
                  <a:srgbClr val="FFFFFF"/>
                </a:solidFill>
              </a:rPr>
              <a:t>strategy results in fifth row</a:t>
            </a:r>
          </a:p>
          <a:p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E0A58A1-09A6-4795-8A16-768A0BC7EEBD}"/>
              </a:ext>
            </a:extLst>
          </p:cNvPr>
          <p:cNvSpPr txBox="1">
            <a:spLocks/>
          </p:cNvSpPr>
          <p:nvPr/>
        </p:nvSpPr>
        <p:spPr>
          <a:xfrm>
            <a:off x="8127999" y="6535157"/>
            <a:ext cx="730251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38327683-8978-6B4B-9130-4A6A841F0549}" type="slidenum">
              <a:rPr lang="en-US" sz="10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CD4C9291-617A-4303-BFDE-1A5D730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Cryptovisor</a:t>
            </a:r>
            <a:r>
              <a:rPr lang="en-US" dirty="0"/>
              <a:t> –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3FBB7B-995F-4491-89C0-C005E668FB72}"/>
              </a:ext>
            </a:extLst>
          </p:cNvPr>
          <p:cNvGrpSpPr/>
          <p:nvPr/>
        </p:nvGrpSpPr>
        <p:grpSpPr>
          <a:xfrm>
            <a:off x="635581" y="2293051"/>
            <a:ext cx="2071799" cy="2271897"/>
            <a:chOff x="6931" y="941295"/>
            <a:chExt cx="2071799" cy="227189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191FFE9-F1E4-4AAE-AEF5-E584A19262C8}"/>
                </a:ext>
              </a:extLst>
            </p:cNvPr>
            <p:cNvSpPr/>
            <p:nvPr/>
          </p:nvSpPr>
          <p:spPr>
            <a:xfrm>
              <a:off x="6931" y="941295"/>
              <a:ext cx="2071799" cy="227189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F1955537-F713-4C0D-B266-541960BF4F38}"/>
                </a:ext>
              </a:extLst>
            </p:cNvPr>
            <p:cNvSpPr txBox="1"/>
            <p:nvPr/>
          </p:nvSpPr>
          <p:spPr>
            <a:xfrm>
              <a:off x="67612" y="1001976"/>
              <a:ext cx="1950437" cy="2150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2,000 trading signals over a three-month period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9226D4-E80F-4ECD-B7F9-1125DA938BD8}"/>
              </a:ext>
            </a:extLst>
          </p:cNvPr>
          <p:cNvGrpSpPr/>
          <p:nvPr/>
        </p:nvGrpSpPr>
        <p:grpSpPr>
          <a:xfrm>
            <a:off x="2914560" y="3172096"/>
            <a:ext cx="439221" cy="513806"/>
            <a:chOff x="2285910" y="1820340"/>
            <a:chExt cx="439221" cy="51380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A6D4DEB4-12DD-49C6-A3A3-D262D9CEE9A1}"/>
                </a:ext>
              </a:extLst>
            </p:cNvPr>
            <p:cNvSpPr/>
            <p:nvPr/>
          </p:nvSpPr>
          <p:spPr>
            <a:xfrm>
              <a:off x="2285910" y="1820340"/>
              <a:ext cx="439221" cy="5138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Right 6">
              <a:extLst>
                <a:ext uri="{FF2B5EF4-FFF2-40B4-BE49-F238E27FC236}">
                  <a16:creationId xmlns:a16="http://schemas.microsoft.com/office/drawing/2014/main" id="{923D595A-9B2C-48FC-B09A-9B3672C2018F}"/>
                </a:ext>
              </a:extLst>
            </p:cNvPr>
            <p:cNvSpPr txBox="1"/>
            <p:nvPr/>
          </p:nvSpPr>
          <p:spPr>
            <a:xfrm>
              <a:off x="2285910" y="1923101"/>
              <a:ext cx="307455" cy="308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0E40A1D-5408-4298-AE2F-B8C520F63A4B}"/>
              </a:ext>
            </a:extLst>
          </p:cNvPr>
          <p:cNvGrpSpPr/>
          <p:nvPr/>
        </p:nvGrpSpPr>
        <p:grpSpPr>
          <a:xfrm>
            <a:off x="3536100" y="2293051"/>
            <a:ext cx="2071799" cy="2271897"/>
            <a:chOff x="2907450" y="941295"/>
            <a:chExt cx="2071799" cy="227189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FA3351F-ED33-4434-80A8-3F97785F702D}"/>
                </a:ext>
              </a:extLst>
            </p:cNvPr>
            <p:cNvSpPr/>
            <p:nvPr/>
          </p:nvSpPr>
          <p:spPr>
            <a:xfrm>
              <a:off x="2907450" y="941295"/>
              <a:ext cx="2071799" cy="227189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4900445"/>
                <a:satOff val="-20388"/>
                <a:lumOff val="4804"/>
                <a:alphaOff val="0"/>
              </a:schemeClr>
            </a:fillRef>
            <a:effectRef idx="3">
              <a:schemeClr val="accent4">
                <a:hueOff val="4900445"/>
                <a:satOff val="-20388"/>
                <a:lumOff val="48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0C0D13E9-B87D-42CD-AD11-074EB0C05211}"/>
                </a:ext>
              </a:extLst>
            </p:cNvPr>
            <p:cNvSpPr txBox="1"/>
            <p:nvPr/>
          </p:nvSpPr>
          <p:spPr>
            <a:xfrm>
              <a:off x="2968131" y="1001976"/>
              <a:ext cx="1950437" cy="2150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The </a:t>
              </a:r>
              <a:r>
                <a:rPr lang="en-US" sz="1800" i="1" kern="1200"/>
                <a:t>labeler</a:t>
              </a:r>
              <a:r>
                <a:rPr lang="en-US" sz="1800" kern="1200"/>
                <a:t> component identified: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1.31% as sell signals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/>
                <a:t>2.62% as buy signals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5E4B79-2F87-403D-9723-BC44F0CBD167}"/>
              </a:ext>
            </a:extLst>
          </p:cNvPr>
          <p:cNvGrpSpPr/>
          <p:nvPr/>
        </p:nvGrpSpPr>
        <p:grpSpPr>
          <a:xfrm>
            <a:off x="5815079" y="3172096"/>
            <a:ext cx="439221" cy="513806"/>
            <a:chOff x="5186429" y="1820340"/>
            <a:chExt cx="439221" cy="513806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83AED1A3-DC98-48A2-A9B0-DF48D7A92401}"/>
                </a:ext>
              </a:extLst>
            </p:cNvPr>
            <p:cNvSpPr/>
            <p:nvPr/>
          </p:nvSpPr>
          <p:spPr>
            <a:xfrm>
              <a:off x="5186429" y="1820340"/>
              <a:ext cx="439221" cy="51380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10">
              <a:extLst>
                <a:ext uri="{FF2B5EF4-FFF2-40B4-BE49-F238E27FC236}">
                  <a16:creationId xmlns:a16="http://schemas.microsoft.com/office/drawing/2014/main" id="{9951F74D-B4AA-4C7E-89A9-C91D443B270C}"/>
                </a:ext>
              </a:extLst>
            </p:cNvPr>
            <p:cNvSpPr txBox="1"/>
            <p:nvPr/>
          </p:nvSpPr>
          <p:spPr>
            <a:xfrm>
              <a:off x="5186429" y="1923101"/>
              <a:ext cx="307455" cy="3082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A2661F-8D19-49D8-919D-A047C3061B7E}"/>
              </a:ext>
            </a:extLst>
          </p:cNvPr>
          <p:cNvGrpSpPr/>
          <p:nvPr/>
        </p:nvGrpSpPr>
        <p:grpSpPr>
          <a:xfrm>
            <a:off x="6436619" y="2293051"/>
            <a:ext cx="2071799" cy="2271897"/>
            <a:chOff x="5807969" y="941295"/>
            <a:chExt cx="2071799" cy="227189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2863F28-66E6-4193-ACB1-F2FC6B35D9E4}"/>
                </a:ext>
              </a:extLst>
            </p:cNvPr>
            <p:cNvSpPr/>
            <p:nvPr/>
          </p:nvSpPr>
          <p:spPr>
            <a:xfrm>
              <a:off x="5807969" y="941295"/>
              <a:ext cx="2071799" cy="227189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9800891"/>
                <a:satOff val="-40777"/>
                <a:lumOff val="9608"/>
                <a:alphaOff val="0"/>
              </a:schemeClr>
            </a:fillRef>
            <a:effectRef idx="3">
              <a:schemeClr val="accent4">
                <a:hueOff val="9800891"/>
                <a:satOff val="-40777"/>
                <a:lumOff val="960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12">
              <a:extLst>
                <a:ext uri="{FF2B5EF4-FFF2-40B4-BE49-F238E27FC236}">
                  <a16:creationId xmlns:a16="http://schemas.microsoft.com/office/drawing/2014/main" id="{4E11A355-8728-4935-8AE7-33D50CAB668B}"/>
                </a:ext>
              </a:extLst>
            </p:cNvPr>
            <p:cNvSpPr txBox="1"/>
            <p:nvPr/>
          </p:nvSpPr>
          <p:spPr>
            <a:xfrm>
              <a:off x="5868650" y="1001976"/>
              <a:ext cx="1950437" cy="21505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/>
                <a:t>Trading strategy for the bear market beat the buy and hold strategy in an annualized return by 1.173 and Sharpe Ratio by 0.43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9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Cryptovisor</a:t>
            </a:r>
            <a:r>
              <a:rPr lang="en-US" dirty="0"/>
              <a:t> –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104">
            <a:extLst>
              <a:ext uri="{FF2B5EF4-FFF2-40B4-BE49-F238E27FC236}">
                <a16:creationId xmlns:a16="http://schemas.microsoft.com/office/drawing/2014/main" id="{939D49C5-0C64-4C0C-8DF7-919E236F9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8512" y="3374932"/>
            <a:ext cx="9472612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57162" tIns="77788" rIns="157162" bIns="77788"/>
          <a:lstStyle>
            <a:lvl1pPr defTabSz="2641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indent="-171450" defTabSz="2641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2641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2641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2641600"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264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264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264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2641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lnSpc>
                <a:spcPct val="90000"/>
              </a:lnSpc>
              <a:spcBef>
                <a:spcPct val="3000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Cryptovisor</a:t>
            </a:r>
            <a:r>
              <a:rPr lang="en-US" altLang="en-US" dirty="0">
                <a:latin typeface="Arial" panose="020B0604020202020204" pitchFamily="34" charset="0"/>
              </a:rPr>
              <a:t> is 95.5% accurate with a standard deviation of 0.54% and outperformed buy and hold in a bear market.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59160-B863-4241-AB48-900F79553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82837"/>
              </p:ext>
            </p:extLst>
          </p:nvPr>
        </p:nvGraphicFramePr>
        <p:xfrm>
          <a:off x="752474" y="3900911"/>
          <a:ext cx="7639051" cy="57467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19480">
                  <a:extLst>
                    <a:ext uri="{9D8B030D-6E8A-4147-A177-3AD203B41FA5}">
                      <a16:colId xmlns:a16="http://schemas.microsoft.com/office/drawing/2014/main" val="1555756699"/>
                    </a:ext>
                  </a:extLst>
                </a:gridCol>
                <a:gridCol w="863106">
                  <a:extLst>
                    <a:ext uri="{9D8B030D-6E8A-4147-A177-3AD203B41FA5}">
                      <a16:colId xmlns:a16="http://schemas.microsoft.com/office/drawing/2014/main" val="3962216149"/>
                    </a:ext>
                  </a:extLst>
                </a:gridCol>
                <a:gridCol w="1091293">
                  <a:extLst>
                    <a:ext uri="{9D8B030D-6E8A-4147-A177-3AD203B41FA5}">
                      <a16:colId xmlns:a16="http://schemas.microsoft.com/office/drawing/2014/main" val="454266417"/>
                    </a:ext>
                  </a:extLst>
                </a:gridCol>
                <a:gridCol w="1091293">
                  <a:extLst>
                    <a:ext uri="{9D8B030D-6E8A-4147-A177-3AD203B41FA5}">
                      <a16:colId xmlns:a16="http://schemas.microsoft.com/office/drawing/2014/main" val="29124619"/>
                    </a:ext>
                  </a:extLst>
                </a:gridCol>
                <a:gridCol w="1091293">
                  <a:extLst>
                    <a:ext uri="{9D8B030D-6E8A-4147-A177-3AD203B41FA5}">
                      <a16:colId xmlns:a16="http://schemas.microsoft.com/office/drawing/2014/main" val="1830078810"/>
                    </a:ext>
                  </a:extLst>
                </a:gridCol>
                <a:gridCol w="1091293">
                  <a:extLst>
                    <a:ext uri="{9D8B030D-6E8A-4147-A177-3AD203B41FA5}">
                      <a16:colId xmlns:a16="http://schemas.microsoft.com/office/drawing/2014/main" val="3875790066"/>
                    </a:ext>
                  </a:extLst>
                </a:gridCol>
                <a:gridCol w="1091293">
                  <a:extLst>
                    <a:ext uri="{9D8B030D-6E8A-4147-A177-3AD203B41FA5}">
                      <a16:colId xmlns:a16="http://schemas.microsoft.com/office/drawing/2014/main" val="4262556909"/>
                    </a:ext>
                  </a:extLst>
                </a:gridCol>
              </a:tblGrid>
              <a:tr h="191558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Summary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Bull Trade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Bull B&amp;H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Bear Trade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Bear B&amp; H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Both Trade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Both B&amp;H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extLst>
                  <a:ext uri="{0D108BD9-81ED-4DB2-BD59-A6C34878D82A}">
                    <a16:rowId xmlns:a16="http://schemas.microsoft.com/office/drawing/2014/main" val="3242781930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Return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13.66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16.78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1.18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0.007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5.17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5.96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extLst>
                  <a:ext uri="{0D108BD9-81ED-4DB2-BD59-A6C34878D82A}">
                    <a16:rowId xmlns:a16="http://schemas.microsoft.com/office/drawing/2014/main" val="653233109"/>
                  </a:ext>
                </a:extLst>
              </a:tr>
              <a:tr h="191558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Sharpe Ratio(</a:t>
                      </a:r>
                      <a:r>
                        <a:rPr lang="en-US" sz="900" dirty="0" err="1">
                          <a:effectLst/>
                        </a:rPr>
                        <a:t>Rf</a:t>
                      </a:r>
                      <a:r>
                        <a:rPr lang="en-US" sz="900" dirty="0">
                          <a:effectLst/>
                        </a:rPr>
                        <a:t>=0%)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3.67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3.54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1.26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FF0000"/>
                          </a:solidFill>
                          <a:effectLst/>
                        </a:rPr>
                        <a:t>0.83</a:t>
                      </a:r>
                      <a:endParaRPr lang="en-US" sz="1000" dirty="0">
                        <a:solidFill>
                          <a:srgbClr val="FF0000"/>
                        </a:solidFill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2.16</a:t>
                      </a:r>
                      <a:endParaRPr lang="en-US" sz="100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2.17</a:t>
                      </a:r>
                      <a:endParaRPr lang="en-US" sz="1000" dirty="0">
                        <a:effectLst/>
                        <a:latin typeface="Times" panose="020206030504050203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44453" marR="44453" marT="0" marB="0" anchor="ctr"/>
                </a:tc>
                <a:extLst>
                  <a:ext uri="{0D108BD9-81ED-4DB2-BD59-A6C34878D82A}">
                    <a16:rowId xmlns:a16="http://schemas.microsoft.com/office/drawing/2014/main" val="1186004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p&#10;&#10;Description generated with high confidence">
            <a:extLst>
              <a:ext uri="{FF2B5EF4-FFF2-40B4-BE49-F238E27FC236}">
                <a16:creationId xmlns:a16="http://schemas.microsoft.com/office/drawing/2014/main" id="{F478C2CF-2E33-4CE3-9DBB-12AC9A11D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69774"/>
            <a:ext cx="4091937" cy="3273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2B2DE84C-231D-4424-996A-4E8134D9E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35" t="-8652" r="-2035" b="-8652"/>
          <a:stretch/>
        </p:blipFill>
        <p:spPr>
          <a:xfrm>
            <a:off x="4812032" y="1451273"/>
            <a:ext cx="4091938" cy="1716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Correlation with other Assets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E73E3-89DB-4943-80F3-620615392B49}"/>
              </a:ext>
            </a:extLst>
          </p:cNvPr>
          <p:cNvSpPr txBox="1"/>
          <p:nvPr/>
        </p:nvSpPr>
        <p:spPr>
          <a:xfrm>
            <a:off x="1611086" y="4693920"/>
            <a:ext cx="59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Cyrptovisor</a:t>
            </a:r>
            <a:r>
              <a:rPr lang="en-US" dirty="0"/>
              <a:t> is needed because BTC is not like other assets</a:t>
            </a:r>
          </a:p>
        </p:txBody>
      </p:sp>
    </p:spTree>
    <p:extLst>
      <p:ext uri="{BB962C8B-B14F-4D97-AF65-F5344CB8AC3E}">
        <p14:creationId xmlns:p14="http://schemas.microsoft.com/office/powerpoint/2010/main" val="3725128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CD7E339-CC59-40B9-8F73-826A8A9CC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69774"/>
            <a:ext cx="4091937" cy="3273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picture containing road, indoor&#10;&#10;Description generated with high confidence">
            <a:extLst>
              <a:ext uri="{FF2B5EF4-FFF2-40B4-BE49-F238E27FC236}">
                <a16:creationId xmlns:a16="http://schemas.microsoft.com/office/drawing/2014/main" id="{137C63D5-593D-4EFF-963B-666C518D9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42" t="-6884" r="-3142" b="-6884"/>
          <a:stretch/>
        </p:blipFill>
        <p:spPr>
          <a:xfrm>
            <a:off x="4742366" y="1410004"/>
            <a:ext cx="4276190" cy="1352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Bitcoin vs Fiat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2EEE7-4D03-4617-82AF-6D9D211A8AB1}"/>
              </a:ext>
            </a:extLst>
          </p:cNvPr>
          <p:cNvSpPr txBox="1"/>
          <p:nvPr/>
        </p:nvSpPr>
        <p:spPr>
          <a:xfrm>
            <a:off x="1611086" y="4693920"/>
            <a:ext cx="59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Cyrptovisor</a:t>
            </a:r>
            <a:r>
              <a:rPr lang="en-US" dirty="0"/>
              <a:t> is needed because BTC is not like other Fiat</a:t>
            </a:r>
          </a:p>
        </p:txBody>
      </p:sp>
    </p:spTree>
    <p:extLst>
      <p:ext uri="{BB962C8B-B14F-4D97-AF65-F5344CB8AC3E}">
        <p14:creationId xmlns:p14="http://schemas.microsoft.com/office/powerpoint/2010/main" val="1576448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Utilizing Sentiment Analysis this tool can be further enhanced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2DB97D-ADCB-4C50-BB8E-6F8C7C70CB5E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1053" r="1" b="11943"/>
          <a:stretch/>
        </p:blipFill>
        <p:spPr>
          <a:xfrm>
            <a:off x="401683" y="1567543"/>
            <a:ext cx="8183880" cy="460942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FCC8CBE-89A3-45EC-980B-1EB9A742A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l="11359" r="13659"/>
          <a:stretch/>
        </p:blipFill>
        <p:spPr>
          <a:xfrm>
            <a:off x="1142993" y="857257"/>
            <a:ext cx="6856285" cy="5143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86FFA-4E88-401A-A888-1EC8B7DAC6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r="37707" b="2"/>
          <a:stretch/>
        </p:blipFill>
        <p:spPr>
          <a:xfrm>
            <a:off x="1141698" y="857249"/>
            <a:ext cx="3061045" cy="4241205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188" y="1459747"/>
            <a:ext cx="2989427" cy="994172"/>
          </a:xfrm>
        </p:spPr>
        <p:txBody>
          <a:bodyPr>
            <a:normAutofit/>
          </a:bodyPr>
          <a:lstStyle/>
          <a:p>
            <a:r>
              <a:rPr lang="en-US"/>
              <a:t>Blockchain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737BDB6-70BB-4D19-AC75-103A844153AE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548190" y="2566514"/>
          <a:ext cx="2989430" cy="253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30631" y="5438394"/>
            <a:ext cx="308610" cy="411480"/>
          </a:xfrm>
          <a:prstGeom prst="ellipse">
            <a:avLst/>
          </a:prstGeom>
          <a:solidFill>
            <a:srgbClr val="6E9BCF"/>
          </a:solidFill>
        </p:spPr>
        <p:txBody>
          <a:bodyPr anchor="ctr">
            <a:normAutofit/>
          </a:bodyPr>
          <a:lstStyle/>
          <a:p>
            <a:pPr algn="ctr">
              <a:spcAft>
                <a:spcPts val="450"/>
              </a:spcAft>
            </a:pPr>
            <a:fld id="{38327683-8978-6B4B-9130-4A6A841F0549}" type="slidenum">
              <a:rPr lang="en-US" sz="975">
                <a:solidFill>
                  <a:srgbClr val="FFFFFF"/>
                </a:solidFill>
              </a:rPr>
              <a:pPr algn="ctr">
                <a:spcAft>
                  <a:spcPts val="450"/>
                </a:spcAft>
              </a:pPr>
              <a:t>2</a:t>
            </a:fld>
            <a:endParaRPr lang="en-US" sz="97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854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Cryptovisor</a:t>
            </a:r>
            <a:r>
              <a:rPr lang="en-US" dirty="0"/>
              <a:t>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374B1-9913-4FEA-9891-F7491E4950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5852" y="1755140"/>
            <a:ext cx="4392295" cy="33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61D56F8-1158-41DE-B5FF-B43A2229B22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0173" y="6108192"/>
            <a:ext cx="567255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38327683-8978-6B4B-9130-4A6A841F0549}" type="slidenum">
              <a:rPr lang="en-US" sz="13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300" dirty="0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43551192-A7B6-4B31-A55E-271F22F66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2" r="3348"/>
          <a:stretch/>
        </p:blipFill>
        <p:spPr>
          <a:xfrm>
            <a:off x="1143015" y="857258"/>
            <a:ext cx="6857985" cy="4664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079" y="1539478"/>
            <a:ext cx="5597843" cy="121253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Cryptocurrencies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3079" y="2963468"/>
            <a:ext cx="5597843" cy="242578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First blockchain work conceptualized in 2008 by person (</a:t>
            </a:r>
            <a:r>
              <a:rPr lang="en-US" sz="1500" dirty="0">
                <a:solidFill>
                  <a:srgbClr val="FFFFFF"/>
                </a:solidFill>
              </a:rPr>
              <a:t>or group</a:t>
            </a:r>
            <a:r>
              <a:rPr lang="en-US" dirty="0">
                <a:solidFill>
                  <a:srgbClr val="FFFFFF"/>
                </a:solidFill>
              </a:rPr>
              <a:t>) Satoshi Nakamoto</a:t>
            </a:r>
          </a:p>
          <a:p>
            <a:r>
              <a:rPr lang="en-US" dirty="0">
                <a:solidFill>
                  <a:srgbClr val="FFFFFF"/>
                </a:solidFill>
              </a:rPr>
              <a:t>Public Ledger Records Transactions</a:t>
            </a:r>
          </a:p>
          <a:p>
            <a:r>
              <a:rPr lang="en-US" dirty="0">
                <a:solidFill>
                  <a:srgbClr val="FFFFFF"/>
                </a:solidFill>
              </a:rPr>
              <a:t>Blocks Hold Valid Transactions</a:t>
            </a:r>
          </a:p>
          <a:p>
            <a:r>
              <a:rPr lang="en-US" dirty="0">
                <a:solidFill>
                  <a:srgbClr val="FFFFFF"/>
                </a:solidFill>
              </a:rPr>
              <a:t>Validated Through Peer-to-Peer Network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86465" y="5624515"/>
            <a:ext cx="1384459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38327683-8978-6B4B-9130-4A6A841F0549}" type="slidenum">
              <a:rPr lang="en-US" smtClean="0"/>
              <a:pPr>
                <a:spcAft>
                  <a:spcPts val="45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94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elephant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650FD45B-F8A9-4882-ACC1-D978D99E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10614" r="719"/>
          <a:stretch/>
        </p:blipFill>
        <p:spPr>
          <a:xfrm>
            <a:off x="20" y="2"/>
            <a:ext cx="9143980" cy="6219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5862"/>
            <a:ext cx="3046367" cy="4726276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Cryptocurrency Investing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CA6D862-FE94-4141-9525-B500E36637A4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866534" y="1065862"/>
          <a:ext cx="4308514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38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tools, what exists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sources of information exist.</a:t>
            </a:r>
          </a:p>
          <a:p>
            <a:r>
              <a:rPr lang="en-US" dirty="0"/>
              <a:t>There not a tool to aggregate this information.</a:t>
            </a:r>
          </a:p>
          <a:p>
            <a:r>
              <a:rPr lang="en-US" dirty="0"/>
              <a:t>Analysis is up to the investor, whether new to the investment world or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improve on these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to make investment </a:t>
            </a:r>
            <a:r>
              <a:rPr lang="en-US" dirty="0" err="1"/>
              <a:t>descisions</a:t>
            </a:r>
            <a:r>
              <a:rPr lang="en-US" dirty="0"/>
              <a:t>.</a:t>
            </a:r>
          </a:p>
          <a:p>
            <a:r>
              <a:rPr lang="en-US" dirty="0"/>
              <a:t>This market is unique due to the investment vehicle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9E0700"/>
                </a:solidFill>
              </a:rPr>
              <a:t>Cryptovisor</a:t>
            </a:r>
            <a:r>
              <a:rPr lang="en-US" dirty="0">
                <a:solidFill>
                  <a:srgbClr val="9E0700"/>
                </a:solidFill>
              </a:rPr>
              <a:t>: A Cryptocurrency Advisor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unique recommendation system.</a:t>
            </a:r>
          </a:p>
          <a:p>
            <a:r>
              <a:rPr lang="en-US" dirty="0"/>
              <a:t>Can make a recommendation based on history through machine learned patterns.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tool matter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Investors are going blind into a volatile and new market.</a:t>
            </a:r>
          </a:p>
          <a:p>
            <a:r>
              <a:rPr lang="en-US" dirty="0"/>
              <a:t>This tool is necessary to make intelligent </a:t>
            </a:r>
            <a:r>
              <a:rPr lang="en-US" dirty="0" err="1"/>
              <a:t>descisions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</a:t>
            </a:r>
            <a:r>
              <a:rPr lang="en-US" dirty="0" err="1"/>
              <a:t>comparible</a:t>
            </a:r>
            <a:r>
              <a:rPr lang="en-US" dirty="0"/>
              <a:t> tools are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22348"/>
            <a:ext cx="7886700" cy="4351338"/>
          </a:xfrm>
        </p:spPr>
        <p:txBody>
          <a:bodyPr/>
          <a:lstStyle/>
          <a:p>
            <a:r>
              <a:rPr lang="en-US" dirty="0"/>
              <a:t>None</a:t>
            </a:r>
          </a:p>
          <a:p>
            <a:r>
              <a:rPr lang="en-US" dirty="0"/>
              <a:t>Current investment site give you past trends but do not provide the deep learning this tool provides.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662</Words>
  <Application>Microsoft Office PowerPoint</Application>
  <PresentationFormat>On-screen Show (4:3)</PresentationFormat>
  <Paragraphs>114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ＭＳ Ｐゴシック</vt:lpstr>
      <vt:lpstr>PMingLiU</vt:lpstr>
      <vt:lpstr>Arial</vt:lpstr>
      <vt:lpstr>Calibri</vt:lpstr>
      <vt:lpstr>Calibri Light</vt:lpstr>
      <vt:lpstr>Times</vt:lpstr>
      <vt:lpstr>Times New Roman</vt:lpstr>
      <vt:lpstr>Office Theme</vt:lpstr>
      <vt:lpstr>Cryptovisor: A Cryptocurrency Advisor Tool</vt:lpstr>
      <vt:lpstr>Blockchain</vt:lpstr>
      <vt:lpstr>Cryptocurrencies</vt:lpstr>
      <vt:lpstr>Cryptocurrency Investing</vt:lpstr>
      <vt:lpstr>Crypto tools, what exists</vt:lpstr>
      <vt:lpstr>What needs to improve on these tools</vt:lpstr>
      <vt:lpstr>Cryptovisor: A Cryptocurrency Advisor Tool</vt:lpstr>
      <vt:lpstr>Why does this tool matter</vt:lpstr>
      <vt:lpstr>What other comparible tools are there</vt:lpstr>
      <vt:lpstr>What is the impetus for a new tool?</vt:lpstr>
      <vt:lpstr>How does it Work: The Labeler</vt:lpstr>
      <vt:lpstr>How does it Work: The Modeler</vt:lpstr>
      <vt:lpstr>Why does this tool outperform</vt:lpstr>
      <vt:lpstr>results # 1</vt:lpstr>
      <vt:lpstr>Cryptovisor – Results</vt:lpstr>
      <vt:lpstr>Cryptovisor – Results</vt:lpstr>
      <vt:lpstr>Correlation with other Assets</vt:lpstr>
      <vt:lpstr>Bitcoin vs Fiat</vt:lpstr>
      <vt:lpstr>Utilizing Sentiment Analysis this tool can be further enhanced</vt:lpstr>
      <vt:lpstr>Cryptovisor Performance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Paul W</cp:lastModifiedBy>
  <cp:revision>15</cp:revision>
  <dcterms:created xsi:type="dcterms:W3CDTF">2017-03-18T16:30:52Z</dcterms:created>
  <dcterms:modified xsi:type="dcterms:W3CDTF">2018-04-18T20:17:44Z</dcterms:modified>
</cp:coreProperties>
</file>